
<file path=[Content_Types].xml><?xml version="1.0" encoding="utf-8"?>
<Types xmlns="http://schemas.openxmlformats.org/package/2006/content-types">
  <Default Extension="jpeg" ContentType="image/jpeg"/>
  <Default Extension="JPG" ContentType="image/.jpg"/>
  <Default Extension="tiff" ContentType="image/tif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media1.mkv" ContentType="video/mkv"/>
  <Override PartName="/ppt/media/media2.mkv" ContentType="video/mkv"/>
  <Override PartName="/ppt/media/media3.mkv" ContentType="video/mkv"/>
  <Override PartName="/ppt/media/media4.mkv" ContentType="video/mkv"/>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307" r:id="rId3"/>
    <p:sldId id="310" r:id="rId4"/>
    <p:sldId id="306" r:id="rId6"/>
    <p:sldId id="257" r:id="rId7"/>
    <p:sldId id="259" r:id="rId8"/>
    <p:sldId id="267" r:id="rId9"/>
    <p:sldId id="268" r:id="rId10"/>
    <p:sldId id="281" r:id="rId11"/>
    <p:sldId id="287" r:id="rId12"/>
    <p:sldId id="289" r:id="rId13"/>
    <p:sldId id="291" r:id="rId14"/>
    <p:sldId id="305" r:id="rId15"/>
    <p:sldId id="270" r:id="rId16"/>
    <p:sldId id="271" r:id="rId17"/>
    <p:sldId id="272" r:id="rId18"/>
    <p:sldId id="269" r:id="rId19"/>
    <p:sldId id="280" r:id="rId20"/>
    <p:sldId id="279" r:id="rId21"/>
    <p:sldId id="278" r:id="rId22"/>
    <p:sldId id="277" r:id="rId23"/>
    <p:sldId id="276" r:id="rId24"/>
    <p:sldId id="273" r:id="rId25"/>
    <p:sldId id="284" r:id="rId26"/>
    <p:sldId id="283" r:id="rId27"/>
    <p:sldId id="282" r:id="rId28"/>
    <p:sldId id="308" r:id="rId29"/>
    <p:sldId id="293" r:id="rId30"/>
    <p:sldId id="285" r:id="rId31"/>
    <p:sldId id="296" r:id="rId32"/>
    <p:sldId id="295" r:id="rId33"/>
    <p:sldId id="294" r:id="rId34"/>
    <p:sldId id="292" r:id="rId35"/>
    <p:sldId id="275" r:id="rId36"/>
    <p:sldId id="274" r:id="rId37"/>
    <p:sldId id="304" r:id="rId38"/>
    <p:sldId id="311" r:id="rId39"/>
    <p:sldId id="302" r:id="rId40"/>
    <p:sldId id="266" r:id="rId41"/>
    <p:sldId id="297" r:id="rId42"/>
    <p:sldId id="298" r:id="rId43"/>
    <p:sldId id="299" r:id="rId44"/>
    <p:sldId id="303" r:id="rId45"/>
  </p:sldIdLst>
  <p:sldSz cx="12192000" cy="6858000"/>
  <p:notesSz cx="6858000" cy="9144000"/>
  <p:custDataLst>
    <p:tags r:id="rId49"/>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BC58111-C3E4-4A86-B6BC-4FF45C57DFF8}">
          <p14:sldIdLst>
            <p14:sldId id="307"/>
            <p14:sldId id="310"/>
            <p14:sldId id="306"/>
            <p14:sldId id="257"/>
            <p14:sldId id="259"/>
            <p14:sldId id="267"/>
            <p14:sldId id="268"/>
            <p14:sldId id="281"/>
            <p14:sldId id="287"/>
            <p14:sldId id="289"/>
            <p14:sldId id="291"/>
            <p14:sldId id="305"/>
            <p14:sldId id="270"/>
            <p14:sldId id="271"/>
            <p14:sldId id="272"/>
            <p14:sldId id="269"/>
            <p14:sldId id="280"/>
            <p14:sldId id="279"/>
            <p14:sldId id="278"/>
            <p14:sldId id="277"/>
            <p14:sldId id="276"/>
            <p14:sldId id="273"/>
            <p14:sldId id="284"/>
            <p14:sldId id="283"/>
            <p14:sldId id="282"/>
            <p14:sldId id="308"/>
            <p14:sldId id="293"/>
            <p14:sldId id="285"/>
            <p14:sldId id="296"/>
            <p14:sldId id="295"/>
            <p14:sldId id="294"/>
            <p14:sldId id="292"/>
            <p14:sldId id="275"/>
            <p14:sldId id="274"/>
            <p14:sldId id="304"/>
            <p14:sldId id="311"/>
            <p14:sldId id="302"/>
            <p14:sldId id="266"/>
            <p14:sldId id="297"/>
            <p14:sldId id="298"/>
            <p14:sldId id="299"/>
          </p14:sldIdLst>
        </p14:section>
        <p14:section name="无标题节" id="{3A6AFDE7-C5D8-4FD9-8AAA-9987B9B3A777}">
          <p14:sldIdLst>
            <p14:sldId id="30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33" autoAdjust="0"/>
    <p:restoredTop sz="77472" autoAdjust="0"/>
  </p:normalViewPr>
  <p:slideViewPr>
    <p:cSldViewPr snapToGrid="0">
      <p:cViewPr varScale="1">
        <p:scale>
          <a:sx n="66" d="100"/>
          <a:sy n="66" d="100"/>
        </p:scale>
        <p:origin x="107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9" Type="http://schemas.openxmlformats.org/officeDocument/2006/relationships/tags" Target="tags/tag1.xml"/><Relationship Id="rId48" Type="http://schemas.openxmlformats.org/officeDocument/2006/relationships/tableStyles" Target="tableStyles.xml"/><Relationship Id="rId47" Type="http://schemas.openxmlformats.org/officeDocument/2006/relationships/viewProps" Target="viewProps.xml"/><Relationship Id="rId46" Type="http://schemas.openxmlformats.org/officeDocument/2006/relationships/presProps" Target="presProps.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tiff>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media/media1.mkv>
</file>

<file path=ppt/media/media2.mkv>
</file>

<file path=ppt/media/media3.mkv>
</file>

<file path=ppt/media/media4.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7A4ED0-A65B-432A-882A-BE971B65E021}"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22F9A1-7A20-4C7C-8115-69932ECB3259}"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sz="1800" kern="50" dirty="0">
                <a:effectLst/>
                <a:latin typeface="Times New Roman" panose="02020603050405020304" pitchFamily="18" charset="0"/>
                <a:ea typeface="DejaVu Sans"/>
              </a:rPr>
              <a:t>Due to many uncertain factors in the financial market, especially every investment decision made by investors under the guidance of subjective emotions, many investors' decisions are wrong, so quantitative trading comes into being.</a:t>
            </a:r>
            <a:endParaRPr lang="en-GB" altLang="zh-CN" sz="1800" kern="50" dirty="0">
              <a:effectLst/>
              <a:latin typeface="Times New Roman" panose="02020603050405020304" pitchFamily="18" charset="0"/>
              <a:ea typeface="DejaVu Sans"/>
            </a:endParaRPr>
          </a:p>
          <a:p>
            <a:r>
              <a:rPr lang="en-US" altLang="zh-CN" sz="1800" kern="50" dirty="0">
                <a:effectLst/>
                <a:latin typeface="Times New Roman" panose="02020603050405020304" pitchFamily="18" charset="0"/>
                <a:ea typeface="等线" panose="02010600030101010101" pitchFamily="2" charset="-122"/>
              </a:rPr>
              <a:t>The goal of the project is to complete a quantitative trading system. </a:t>
            </a:r>
            <a:r>
              <a:rPr lang="en-GB" altLang="zh-CN" sz="1800" kern="50" dirty="0">
                <a:effectLst/>
                <a:latin typeface="Times New Roman" panose="02020603050405020304" pitchFamily="18" charset="0"/>
                <a:ea typeface="等线" panose="02010600030101010101" pitchFamily="2" charset="-122"/>
              </a:rPr>
              <a:t>The main purpose of this project is to help users with portfolio selection and asset allocation. Specifically, users can use different strategies and asset allocation methods in the quantitative trading system to select portfolios and back-test the selected portfolio to verify the rate of return of the portfolio.</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en-GB" altLang="zh-HK" dirty="0"/>
              <a:t>Predicting which stocks will perform well in the future often requires one or more indicators that we can obtain, linking them with future stock performance, and guiding our investment</a:t>
            </a:r>
            <a:endParaRPr kumimoji="1" lang="en-GB" altLang="zh-HK" dirty="0"/>
          </a:p>
          <a:p>
            <a:r>
              <a:rPr kumimoji="1" lang="en-GB" altLang="zh-HK" dirty="0"/>
              <a:t>For constructing multi-factor model, we firstly do data preparing and processing, and secondly do single factor validation test which contains information coefficient analysis and returns analysis. In the third step, we built the basic model for multi-factor Correlation Analysis and Synthesis. Lastly, we use scoring method to select stock portfolio.</a:t>
            </a:r>
            <a:endParaRPr kumimoji="1" lang="zh-HK" altLang="en-US" dirty="0"/>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Arial" panose="020B0604020202020204" pitchFamily="34" charset="0"/>
              <a:buChar char="•"/>
            </a:pPr>
            <a:r>
              <a:rPr kumimoji="1" lang="en-US" altLang="zh-HK" dirty="0"/>
              <a:t>We take CSI 300 stock as the research object, and collected factor as well as price data of stocks.</a:t>
            </a:r>
            <a:endParaRPr kumimoji="1" lang="en-US" altLang="zh-HK"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1" lang="en-US" altLang="zh-HK" dirty="0"/>
              <a:t>The factors affecting stock price returns are various, we select the following several types of factors., they are emotions, develop, </a:t>
            </a:r>
            <a:r>
              <a:rPr kumimoji="1" lang="en-US" altLang="zh-HK" dirty="0" err="1"/>
              <a:t>quality,return&amp;risk</a:t>
            </a:r>
            <a:r>
              <a:rPr kumimoji="1" lang="en-US" altLang="zh-HK" dirty="0"/>
              <a:t>, </a:t>
            </a:r>
            <a:r>
              <a:rPr kumimoji="1" lang="en-US" altLang="zh-HK" dirty="0" err="1"/>
              <a:t>shares,values</a:t>
            </a:r>
            <a:r>
              <a:rPr kumimoji="1" lang="en-US" altLang="zh-HK" dirty="0"/>
              <a:t> and </a:t>
            </a:r>
            <a:r>
              <a:rPr kumimoji="1" lang="en-US" altLang="zh-HK" dirty="0" err="1"/>
              <a:t>basicsubject</a:t>
            </a:r>
            <a:r>
              <a:rPr kumimoji="1" lang="en-US" altLang="zh-HK" dirty="0"/>
              <a:t> factor.</a:t>
            </a:r>
            <a:endParaRPr kumimoji="1" lang="en-US" altLang="zh-HK" dirty="0"/>
          </a:p>
          <a:p>
            <a:r>
              <a:rPr kumimoji="1" lang="en-US" altLang="zh-HK" dirty="0"/>
              <a:t> </a:t>
            </a:r>
            <a:r>
              <a:rPr kumimoji="1" lang="en-US" altLang="zh-CN" dirty="0"/>
              <a:t>·</a:t>
            </a:r>
            <a:r>
              <a:rPr kumimoji="1" lang="en-US" altLang="zh-HK" dirty="0"/>
              <a:t>Data cleaning. (</a:t>
            </a:r>
            <a:r>
              <a:rPr lang="en-GB" altLang="zh-HK" sz="1200" kern="1200" dirty="0">
                <a:solidFill>
                  <a:schemeClr val="tx1"/>
                </a:solidFill>
                <a:effectLst/>
                <a:latin typeface="+mn-lt"/>
                <a:ea typeface="+mn-ea"/>
                <a:cs typeface="+mn-cs"/>
              </a:rPr>
              <a:t>we assume that stocks data that were missing at least 50 factors on three consecutive dates are invalid data, so in this step, )we delete 31 stocks which are judged to be missing too much factor information. Then use mean value of factor to fill in the blank. This step is essential for the following PCA processing because the data required by PCA synthesis cannot have null values. </a:t>
            </a:r>
            <a:endParaRPr lang="en-GB" altLang="zh-HK" sz="1200" kern="1200" dirty="0">
              <a:solidFill>
                <a:schemeClr val="tx1"/>
              </a:solidFill>
              <a:effectLst/>
              <a:latin typeface="+mn-lt"/>
              <a:ea typeface="+mn-ea"/>
              <a:cs typeface="+mn-cs"/>
            </a:endParaRPr>
          </a:p>
          <a:p>
            <a:pPr>
              <a:buFont typeface="Arial" panose="020B0604020202020204" pitchFamily="34" charset="0"/>
              <a:buChar char="•"/>
            </a:pPr>
            <a:r>
              <a:rPr lang="en-GB" altLang="zh-HK" dirty="0"/>
              <a:t>Remove extremum</a:t>
            </a:r>
            <a:endParaRPr lang="en-GB" altLang="zh-HK" dirty="0"/>
          </a:p>
          <a:p>
            <a:r>
              <a:rPr lang="en-GB" altLang="zh-HK" dirty="0"/>
              <a:t> Not to delete "abnormal data", but to "pull back"  these data to normal values. </a:t>
            </a:r>
            <a:endParaRPr lang="en-GB" altLang="zh-HK" dirty="0"/>
          </a:p>
          <a:p>
            <a:pPr>
              <a:buFont typeface="Arial" panose="020B0604020202020204" pitchFamily="34" charset="0"/>
              <a:buChar char="•"/>
            </a:pPr>
            <a:r>
              <a:rPr lang="en-GB" altLang="zh-HK" dirty="0"/>
              <a:t>Z-score standardization</a:t>
            </a:r>
            <a:endParaRPr lang="en-GB" altLang="zh-HK" dirty="0"/>
          </a:p>
          <a:p>
            <a:pPr marL="0" indent="0">
              <a:buNone/>
            </a:pPr>
            <a:r>
              <a:rPr lang="en-GB" altLang="zh-HK" dirty="0"/>
              <a:t> this is refers to Conversion of data into a Gaussian distribution with a mean of 0 and a variance of 1.</a:t>
            </a:r>
            <a:endParaRPr lang="en-GB" altLang="zh-HK" dirty="0"/>
          </a:p>
          <a:p>
            <a:pPr marL="0" indent="0">
              <a:buNone/>
            </a:pPr>
            <a:r>
              <a:rPr lang="en-GB" altLang="zh-HK" dirty="0"/>
              <a:t>` Neutralization</a:t>
            </a:r>
            <a:endParaRPr lang="en-GB" altLang="zh-HK" dirty="0"/>
          </a:p>
          <a:p>
            <a:pPr marL="0" indent="0">
              <a:buNone/>
            </a:pPr>
            <a:r>
              <a:rPr lang="en-GB" altLang="zh-HK" dirty="0"/>
              <a:t>prevent the selected stocks from being concentrated in certain fixed stocks during the back-test of factor stock selection.</a:t>
            </a:r>
            <a:endParaRPr lang="en-GB" altLang="zh-HK" dirty="0"/>
          </a:p>
          <a:p>
            <a:pPr marL="0" indent="0">
              <a:buNone/>
            </a:pPr>
            <a:endParaRPr lang="en-GB" altLang="zh-HK" dirty="0"/>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HK" dirty="0"/>
              <a:t>Single Factor Validation Test conclude two aspects, Information Coefficient analysis and Returns analysis. </a:t>
            </a:r>
            <a:endParaRPr lang="en-GB" altLang="zh-HK" dirty="0"/>
          </a:p>
          <a:p>
            <a:pPr marL="0" indent="0">
              <a:buNone/>
            </a:pPr>
            <a:r>
              <a:rPr lang="en-GB" altLang="zh-HK" dirty="0"/>
              <a:t>Use </a:t>
            </a:r>
            <a:r>
              <a:rPr lang="en-GB" altLang="zh-HK" dirty="0" err="1"/>
              <a:t>Alphalens</a:t>
            </a:r>
            <a:r>
              <a:rPr lang="en-GB" altLang="zh-HK" dirty="0"/>
              <a:t> to calculate the IC value of the factor. </a:t>
            </a:r>
            <a:endParaRPr lang="en-GB" altLang="zh-HK" dirty="0"/>
          </a:p>
          <a:p>
            <a:r>
              <a:rPr lang="en-GB" altLang="zh-HK" sz="1200" kern="1200" dirty="0">
                <a:solidFill>
                  <a:schemeClr val="tx1"/>
                </a:solidFill>
                <a:effectLst/>
                <a:latin typeface="+mn-lt"/>
                <a:ea typeface="+mn-ea"/>
                <a:cs typeface="+mn-cs"/>
              </a:rPr>
              <a:t>Factor return analysis needs to determine the performance of the factor in different stock position. </a:t>
            </a:r>
            <a:endParaRPr lang="en-GB" altLang="zh-HK" dirty="0"/>
          </a:p>
          <a:p>
            <a:r>
              <a:rPr lang="en-GB" altLang="zh-HK" sz="1200" kern="1200" dirty="0">
                <a:solidFill>
                  <a:schemeClr val="tx1"/>
                </a:solidFill>
                <a:effectLst/>
                <a:latin typeface="+mn-lt"/>
                <a:ea typeface="+mn-ea"/>
                <a:cs typeface="+mn-cs"/>
              </a:rPr>
              <a:t>(The factor return rate is to establish a cross-sectional regression equation between the factor exposure value in a fixed period and the next period's return rate. In this formula, </a:t>
            </a:r>
            <a:r>
              <a:rPr lang="en-GB" altLang="zh-HK" sz="1200" kern="1200" dirty="0" err="1">
                <a:solidFill>
                  <a:schemeClr val="tx1"/>
                </a:solidFill>
                <a:effectLst/>
                <a:latin typeface="+mn-lt"/>
                <a:ea typeface="+mn-ea"/>
                <a:cs typeface="+mn-cs"/>
              </a:rPr>
              <a:t>fv</a:t>
            </a:r>
            <a:r>
              <a:rPr lang="en-GB" altLang="zh-HK" sz="1200" kern="1200" dirty="0">
                <a:solidFill>
                  <a:schemeClr val="tx1"/>
                </a:solidFill>
                <a:effectLst/>
                <a:latin typeface="+mn-lt"/>
                <a:ea typeface="+mn-ea"/>
                <a:cs typeface="+mn-cs"/>
              </a:rPr>
              <a:t> means factor value, </a:t>
            </a:r>
            <a:r>
              <a:rPr lang="en-GB" altLang="zh-HK" sz="1200" kern="1200" dirty="0" err="1">
                <a:solidFill>
                  <a:schemeClr val="tx1"/>
                </a:solidFill>
                <a:effectLst/>
                <a:latin typeface="+mn-lt"/>
                <a:ea typeface="+mn-ea"/>
                <a:cs typeface="+mn-cs"/>
              </a:rPr>
              <a:t>fr</a:t>
            </a:r>
            <a:r>
              <a:rPr lang="en-GB" altLang="zh-HK" sz="1200" kern="1200" dirty="0">
                <a:solidFill>
                  <a:schemeClr val="tx1"/>
                </a:solidFill>
                <a:effectLst/>
                <a:latin typeface="+mn-lt"/>
                <a:ea typeface="+mn-ea"/>
                <a:cs typeface="+mn-cs"/>
              </a:rPr>
              <a:t> is the obtained weight coefficient meaning factor return rate,)</a:t>
            </a:r>
            <a:endParaRPr lang="en-GB" altLang="zh-HK"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GB" altLang="zh-HK" sz="1200" kern="1200" dirty="0">
                <a:solidFill>
                  <a:schemeClr val="tx1"/>
                </a:solidFill>
                <a:effectLst/>
                <a:latin typeface="+mn-lt"/>
                <a:ea typeface="+mn-ea"/>
                <a:cs typeface="+mn-cs"/>
              </a:rPr>
              <a:t>Table 2 shows part of the calculate result..</a:t>
            </a:r>
            <a:r>
              <a:rPr lang="en-GB" altLang="zh-HK" dirty="0"/>
              <a:t> when the </a:t>
            </a:r>
            <a:r>
              <a:rPr lang="en-GB" altLang="zh-HK" dirty="0" err="1"/>
              <a:t>ICmean</a:t>
            </a:r>
            <a:r>
              <a:rPr lang="en-GB" altLang="zh-HK" dirty="0"/>
              <a:t> is more than 0.005, it can be regarded as an effective factor, otherwise, it is regarded as an invalid factor.</a:t>
            </a:r>
            <a:endParaRPr lang="zh-HK" altLang="en-US" dirty="0"/>
          </a:p>
          <a:p>
            <a:r>
              <a:rPr lang="en-GB" altLang="zh-HK" sz="1200" kern="1200" dirty="0">
                <a:solidFill>
                  <a:schemeClr val="tx1"/>
                </a:solidFill>
                <a:effectLst/>
                <a:latin typeface="+mn-lt"/>
                <a:ea typeface="+mn-ea"/>
                <a:cs typeface="+mn-cs"/>
              </a:rPr>
              <a:t>Based on this principle, we delete a few of invalid factors and there remain 98 factors</a:t>
            </a:r>
            <a:endParaRPr lang="en-GB" altLang="zh-HK" dirty="0"/>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GB" altLang="zh-HK" sz="1200" kern="1200" dirty="0">
                <a:solidFill>
                  <a:schemeClr val="tx1"/>
                </a:solidFill>
                <a:effectLst/>
                <a:latin typeface="+mn-lt"/>
                <a:ea typeface="+mn-ea"/>
                <a:cs typeface="+mn-cs"/>
              </a:rPr>
              <a:t>Apply factor IC and factor return rate to realize single factor testing and back-testing framework for factor screening, and</a:t>
            </a:r>
            <a:r>
              <a:rPr lang="zh-CN" altLang="en-US" sz="1200" kern="1200" dirty="0">
                <a:solidFill>
                  <a:schemeClr val="tx1"/>
                </a:solidFill>
                <a:effectLst/>
                <a:latin typeface="+mn-lt"/>
                <a:ea typeface="+mn-ea"/>
                <a:cs typeface="+mn-cs"/>
              </a:rPr>
              <a:t> </a:t>
            </a:r>
            <a:r>
              <a:rPr lang="en-GB" altLang="zh-HK" sz="1200" kern="1200" dirty="0">
                <a:solidFill>
                  <a:schemeClr val="tx1"/>
                </a:solidFill>
                <a:effectLst/>
                <a:latin typeface="+mn-lt"/>
                <a:ea typeface="+mn-ea"/>
                <a:cs typeface="+mn-cs"/>
              </a:rPr>
              <a:t>select 94 factors from 143 factors. </a:t>
            </a:r>
            <a:endParaRPr lang="en-GB" altLang="zh-HK" dirty="0"/>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GB" altLang="zh-HK" sz="1200" kern="1200" dirty="0">
                <a:solidFill>
                  <a:schemeClr val="tx1"/>
                </a:solidFill>
                <a:effectLst/>
                <a:latin typeface="+mn-lt"/>
                <a:ea typeface="+mn-ea"/>
                <a:cs typeface="+mn-cs"/>
              </a:rPr>
              <a:t>Do Correlation analysis for factors of the same category. Correlation analysis is an IC sequence analysis of factors.</a:t>
            </a:r>
            <a:endParaRPr lang="en-GB" altLang="zh-HK"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GB" altLang="zh-HK" sz="1200" kern="1200" dirty="0">
                <a:solidFill>
                  <a:schemeClr val="tx1"/>
                </a:solidFill>
                <a:effectLst/>
                <a:latin typeface="+mn-lt"/>
                <a:ea typeface="+mn-ea"/>
                <a:cs typeface="+mn-cs"/>
              </a:rPr>
              <a:t>Then establish factor correlation tables and high correlation factors were screened by factor correlation.</a:t>
            </a:r>
            <a:r>
              <a:rPr lang="zh-CN" altLang="en-US" sz="1200" kern="1200" dirty="0">
                <a:solidFill>
                  <a:schemeClr val="tx1"/>
                </a:solidFill>
                <a:effectLst/>
                <a:latin typeface="+mn-lt"/>
                <a:ea typeface="+mn-ea"/>
                <a:cs typeface="+mn-cs"/>
              </a:rPr>
              <a:t> </a:t>
            </a:r>
            <a:r>
              <a:rPr kumimoji="1" lang="en-US" altLang="zh-CN" sz="1200" b="1" dirty="0">
                <a:solidFill>
                  <a:schemeClr val="bg1"/>
                </a:solidFill>
              </a:rPr>
              <a:t>A series of factors with a correlation coefficient greater than 0.5 were selected for PCA</a:t>
            </a:r>
            <a:r>
              <a:rPr kumimoji="1" lang="zh-CN" altLang="en-US" sz="1200" b="1" dirty="0">
                <a:solidFill>
                  <a:schemeClr val="bg1"/>
                </a:solidFill>
              </a:rPr>
              <a:t> </a:t>
            </a:r>
            <a:r>
              <a:rPr kumimoji="1" lang="en-US" altLang="zh-CN" sz="1200" b="1" dirty="0">
                <a:solidFill>
                  <a:schemeClr val="bg1"/>
                </a:solidFill>
              </a:rPr>
              <a:t>synthesis</a:t>
            </a:r>
            <a:r>
              <a:rPr kumimoji="1" lang="zh-CN" altLang="en-US" sz="1200" b="1" dirty="0">
                <a:solidFill>
                  <a:schemeClr val="bg1"/>
                </a:solidFill>
              </a:rPr>
              <a:t>。</a:t>
            </a:r>
            <a:endParaRPr kumimoji="1" lang="en-US" altLang="zh-CN" sz="1200" b="1" dirty="0">
              <a:solidFill>
                <a:schemeClr val="bg1"/>
              </a:solidFill>
            </a:endParaRPr>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HK" dirty="0"/>
              <a:t>The multi-factor scoring stock selection model is to give relevant scores to the factors that affect the stock price and then sum the score obtaining the total score.</a:t>
            </a:r>
            <a:endParaRPr lang="en-GB" altLang="zh-HK" dirty="0"/>
          </a:p>
          <a:p>
            <a:pPr>
              <a:buFont typeface="Arial" panose="020B0604020202020204" pitchFamily="34" charset="0"/>
              <a:buChar char="•"/>
            </a:pPr>
            <a:r>
              <a:rPr lang="en-GB" altLang="zh-HK" dirty="0"/>
              <a:t>  </a:t>
            </a:r>
            <a:r>
              <a:rPr lang="zh-CN" altLang="en-US" dirty="0"/>
              <a:t>（</a:t>
            </a:r>
            <a:r>
              <a:rPr lang="en-GB" altLang="zh-HK" dirty="0"/>
              <a:t>Select 8 factors obtained by PCA synthesis which are valid and stable for scoring method and determine the direction of factors.</a:t>
            </a:r>
            <a:endParaRPr lang="en-GB" altLang="zh-HK" dirty="0"/>
          </a:p>
          <a:p>
            <a:pPr>
              <a:buFont typeface="Arial" panose="020B0604020202020204" pitchFamily="34" charset="0"/>
              <a:buChar char="•"/>
            </a:pPr>
            <a:r>
              <a:rPr lang="en-GB" altLang="zh-HK" dirty="0"/>
              <a:t> Sort and score the values of the eight factors of each stock. If the direction of the factor is negative, the smaller the factor is, the greater the yield is and the larger the score is.</a:t>
            </a:r>
            <a:endParaRPr lang="en-GB" altLang="zh-HK" dirty="0"/>
          </a:p>
          <a:p>
            <a:pPr>
              <a:buFont typeface="Arial" panose="020B0604020202020204" pitchFamily="34" charset="0"/>
              <a:buChar char="•"/>
            </a:pPr>
            <a:r>
              <a:rPr lang="en-GB" altLang="zh-HK" dirty="0"/>
              <a:t> The scores of the eight factors of each stock are added up equally to get the total score of each stock, and the stocks are ranked according to the total score.</a:t>
            </a:r>
            <a:r>
              <a:rPr lang="zh-CN" altLang="en-US" dirty="0"/>
              <a:t>）</a:t>
            </a:r>
            <a:endParaRPr lang="en-GB" altLang="zh-HK" dirty="0"/>
          </a:p>
          <a:p>
            <a:pPr marL="0" indent="0">
              <a:buNone/>
            </a:pPr>
            <a:endParaRPr lang="en-GB" altLang="zh-HK" dirty="0"/>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GB" altLang="zh-HK" sz="1200" kern="1200" dirty="0">
                <a:solidFill>
                  <a:schemeClr val="tx1"/>
                </a:solidFill>
                <a:effectLst/>
                <a:latin typeface="+mn-lt"/>
                <a:ea typeface="+mn-ea"/>
                <a:cs typeface="+mn-cs"/>
              </a:rPr>
              <a:t>Brand new factor our member define</a:t>
            </a:r>
            <a:endParaRPr lang="en-GB" altLang="zh-HK"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GB" altLang="zh-HK" sz="1200" kern="1200" dirty="0">
                <a:solidFill>
                  <a:schemeClr val="tx1"/>
                </a:solidFill>
                <a:effectLst/>
                <a:latin typeface="+mn-lt"/>
                <a:ea typeface="+mn-ea"/>
                <a:cs typeface="+mn-cs"/>
              </a:rPr>
              <a:t>There are two reasons for this definition </a:t>
            </a:r>
            <a:endParaRPr lang="en-GB" altLang="zh-HK" sz="1200" b="0" i="0" kern="1200" dirty="0">
              <a:solidFill>
                <a:schemeClr val="tx1"/>
              </a:solidFill>
              <a:effectLst/>
              <a:latin typeface="+mn-lt"/>
              <a:ea typeface="+mn-ea"/>
              <a:cs typeface="+mn-cs"/>
            </a:endParaRPr>
          </a:p>
          <a:p>
            <a:pPr>
              <a:buFont typeface="Arial" panose="020B0604020202020204" pitchFamily="34" charset="0"/>
              <a:buChar char="•"/>
            </a:pPr>
            <a:r>
              <a:rPr lang="en-GB" altLang="zh-HK" dirty="0"/>
              <a:t>For price strategy, there is currently a financial market hypothesis that the current expectations of stocks reflect the impact of all the information they have suffered</a:t>
            </a:r>
            <a:r>
              <a:rPr lang="en-GB" altLang="zh-HK" b="1" dirty="0"/>
              <a:t>.</a:t>
            </a:r>
            <a:endParaRPr lang="en-GB" altLang="zh-HK" b="1" dirty="0"/>
          </a:p>
          <a:p>
            <a:pPr>
              <a:buFont typeface="Arial" panose="020B0604020202020204" pitchFamily="34" charset="0"/>
              <a:buChar char="•"/>
            </a:pPr>
            <a:r>
              <a:rPr lang="en-GB" altLang="zh-HK" b="1" dirty="0"/>
              <a:t>  </a:t>
            </a:r>
            <a:r>
              <a:rPr lang="en-GB" altLang="zh-HK" sz="1200" dirty="0"/>
              <a:t>For market value strategy, since the market value does not have a strong summary characteristic similar to the stock price, the project divides the market value into two parts, hoping to find a stable growth stock. Stable growth means that the stock’s historical volatility is small and the increase rate is large.</a:t>
            </a:r>
            <a:endParaRPr lang="en-GB" altLang="zh-HK" sz="1200" dirty="0"/>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GB" altLang="zh-HK" dirty="0"/>
              <a:t>After determining the adjustment date, the price data of the year before the adjustment date will be extracted, and the extracted data will be used to calculate the defined factor value. </a:t>
            </a:r>
            <a:endParaRPr kumimoji="1" lang="en-GB" altLang="zh-HK" dirty="0"/>
          </a:p>
          <a:p>
            <a:pPr marL="0" marR="0" lvl="0" indent="0" algn="l" defTabSz="914400" rtl="0" eaLnBrk="1" fontAlgn="auto" latinLnBrk="0" hangingPunct="1">
              <a:lnSpc>
                <a:spcPct val="100000"/>
              </a:lnSpc>
              <a:spcBef>
                <a:spcPts val="0"/>
              </a:spcBef>
              <a:spcAft>
                <a:spcPts val="0"/>
              </a:spcAft>
              <a:buClrTx/>
              <a:buSzTx/>
              <a:buFontTx/>
              <a:buNone/>
              <a:defRPr/>
            </a:pPr>
            <a:r>
              <a:rPr lang="en-GB" altLang="zh-HK" dirty="0"/>
              <a:t>Each round the system will select the top-ranked stocks for this factor. The selected portfolio will be the target of this round of adjustment. </a:t>
            </a:r>
            <a:endParaRPr lang="en-GB" altLang="zh-HK" dirty="0"/>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GB" altLang="zh-CN" dirty="0">
                <a:solidFill>
                  <a:srgbClr val="000000"/>
                </a:solidFill>
              </a:rPr>
              <a:t>C</a:t>
            </a:r>
            <a:r>
              <a:rPr lang="en-GB" altLang="zh-HK" dirty="0">
                <a:solidFill>
                  <a:srgbClr val="000000"/>
                </a:solidFill>
              </a:rPr>
              <a:t>alculates the factor defined in the project</a:t>
            </a:r>
            <a:r>
              <a:rPr lang="en-US" altLang="zh-HK" dirty="0">
                <a:solidFill>
                  <a:srgbClr val="000000"/>
                </a:solidFill>
              </a:rPr>
              <a:t>, </a:t>
            </a:r>
            <a:r>
              <a:rPr lang="en-GB" altLang="zh-HK" dirty="0">
                <a:solidFill>
                  <a:srgbClr val="000000"/>
                </a:solidFill>
              </a:rPr>
              <a:t>and</a:t>
            </a:r>
            <a:r>
              <a:rPr lang="zh-CN" altLang="en-US" dirty="0"/>
              <a:t> </a:t>
            </a:r>
            <a:r>
              <a:rPr lang="en-GB" altLang="zh-HK" dirty="0">
                <a:solidFill>
                  <a:srgbClr val="000000"/>
                </a:solidFill>
              </a:rPr>
              <a:t>sort the stocks according to the size of the factor, at last, select top-ranked stocks according to the factor in each repositioning cycle to form a new round of portfolio.</a:t>
            </a:r>
            <a:endParaRPr lang="en-GB" altLang="zh-HK" dirty="0"/>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GB" altLang="zh-HK" dirty="0"/>
              <a:t>After determining the stocks held in this round through the embedded strategy, the system needs to determine the asset allocation according to the asset allocation method specified by the user. </a:t>
            </a:r>
            <a:r>
              <a:rPr kumimoji="1" lang="zh-CN" altLang="en-US" dirty="0"/>
              <a:t>（</a:t>
            </a:r>
            <a:r>
              <a:rPr kumimoji="1" lang="en-GB" altLang="zh-HK" dirty="0"/>
              <a:t>In these methods, it is necessary to adjust the positions of the portfolios already held and determine the buying and selling shares to achieve the holding goals of this round. </a:t>
            </a:r>
            <a:r>
              <a:rPr kumimoji="1" lang="zh-CN" altLang="en-US" dirty="0"/>
              <a:t>）</a:t>
            </a:r>
            <a:r>
              <a:rPr kumimoji="1" lang="en-GB" altLang="zh-HK" dirty="0"/>
              <a:t>There are two methods in the system to calculate the ratio of positions and the share of long and short, namely equal weight method and market value weight method.</a:t>
            </a:r>
            <a:endParaRPr kumimoji="1" lang="en-GB" altLang="zh-HK" dirty="0"/>
          </a:p>
          <a:p>
            <a:r>
              <a:rPr kumimoji="1" lang="en-GB" altLang="zh-HK" dirty="0"/>
              <a:t>Equal </a:t>
            </a:r>
            <a:endParaRPr kumimoji="1" lang="en-GB" altLang="zh-HK" dirty="0"/>
          </a:p>
          <a:p>
            <a:r>
              <a:rPr lang="en-GB" altLang="zh-HK" sz="1200" kern="1200" dirty="0">
                <a:solidFill>
                  <a:schemeClr val="tx1"/>
                </a:solidFill>
                <a:effectLst/>
                <a:latin typeface="+mn-lt"/>
                <a:ea typeface="+mn-ea"/>
                <a:cs typeface="+mn-cs"/>
              </a:rPr>
              <a:t>In this method, the total assets </a:t>
            </a:r>
            <a:r>
              <a:rPr lang="zh-CN" altLang="en-US" sz="1200" kern="1200" dirty="0">
                <a:solidFill>
                  <a:schemeClr val="tx1"/>
                </a:solidFill>
                <a:effectLst/>
                <a:latin typeface="+mn-lt"/>
                <a:ea typeface="+mn-ea"/>
                <a:cs typeface="+mn-cs"/>
              </a:rPr>
              <a:t>（</a:t>
            </a:r>
            <a:r>
              <a:rPr lang="en-GB" altLang="zh-HK" sz="1200" kern="1200" dirty="0">
                <a:solidFill>
                  <a:schemeClr val="tx1"/>
                </a:solidFill>
                <a:effectLst/>
                <a:latin typeface="+mn-lt"/>
                <a:ea typeface="+mn-ea"/>
                <a:cs typeface="+mn-cs"/>
              </a:rPr>
              <a:t>currently held by investors are calculated, and the total assets </a:t>
            </a:r>
            <a:r>
              <a:rPr lang="zh-CN" altLang="en-US" sz="1200" kern="1200" dirty="0">
                <a:solidFill>
                  <a:schemeClr val="tx1"/>
                </a:solidFill>
                <a:effectLst/>
                <a:latin typeface="+mn-lt"/>
                <a:ea typeface="+mn-ea"/>
                <a:cs typeface="+mn-cs"/>
              </a:rPr>
              <a:t>）</a:t>
            </a:r>
            <a:r>
              <a:rPr lang="en-GB" altLang="zh-HK" sz="1200" kern="1200" dirty="0">
                <a:solidFill>
                  <a:schemeClr val="tx1"/>
                </a:solidFill>
                <a:effectLst/>
                <a:latin typeface="+mn-lt"/>
                <a:ea typeface="+mn-ea"/>
                <a:cs typeface="+mn-cs"/>
              </a:rPr>
              <a:t>are distributed using an average method, </a:t>
            </a:r>
            <a:r>
              <a:rPr lang="zh-CN" altLang="en-US" sz="1200" kern="1200" dirty="0">
                <a:solidFill>
                  <a:schemeClr val="tx1"/>
                </a:solidFill>
                <a:effectLst/>
                <a:latin typeface="+mn-lt"/>
                <a:ea typeface="+mn-ea"/>
                <a:cs typeface="+mn-cs"/>
              </a:rPr>
              <a:t>（</a:t>
            </a:r>
            <a:r>
              <a:rPr lang="en-GB" altLang="zh-HK" sz="1200" kern="1200" dirty="0">
                <a:solidFill>
                  <a:schemeClr val="tx1"/>
                </a:solidFill>
                <a:effectLst/>
                <a:latin typeface="+mn-lt"/>
                <a:ea typeface="+mn-ea"/>
                <a:cs typeface="+mn-cs"/>
              </a:rPr>
              <a:t>which is using the total asset divide the size of new portfolio, to determine the ratio of each stock to achieve this round of investment portfolio goals. </a:t>
            </a:r>
            <a:r>
              <a:rPr lang="zh-CN" altLang="en-US" sz="1200" kern="1200" dirty="0">
                <a:solidFill>
                  <a:schemeClr val="tx1"/>
                </a:solidFill>
                <a:effectLst/>
                <a:latin typeface="+mn-lt"/>
                <a:ea typeface="+mn-ea"/>
                <a:cs typeface="+mn-cs"/>
              </a:rPr>
              <a:t>）</a:t>
            </a:r>
            <a:endParaRPr lang="en-GB" altLang="zh-HK" dirty="0"/>
          </a:p>
          <a:p>
            <a:r>
              <a:rPr lang="en-GB" altLang="zh-HK" sz="1200" b="1" kern="1200" dirty="0">
                <a:solidFill>
                  <a:schemeClr val="tx1"/>
                </a:solidFill>
                <a:effectLst/>
                <a:latin typeface="+mn-lt"/>
                <a:ea typeface="+mn-ea"/>
                <a:cs typeface="+mn-cs"/>
              </a:rPr>
              <a:t>Market Value Weight Method </a:t>
            </a:r>
            <a:endParaRPr lang="en-GB" altLang="zh-HK" dirty="0"/>
          </a:p>
          <a:p>
            <a:r>
              <a:rPr lang="en-GB" altLang="zh-HK" sz="1200" kern="1200" dirty="0">
                <a:solidFill>
                  <a:schemeClr val="tx1"/>
                </a:solidFill>
                <a:effectLst/>
                <a:latin typeface="+mn-lt"/>
                <a:ea typeface="+mn-ea"/>
                <a:cs typeface="+mn-cs"/>
              </a:rPr>
              <a:t>In this method, the system reads in the market value data and matches it according to the market </a:t>
            </a:r>
            <a:endParaRPr lang="en-GB" altLang="zh-HK" dirty="0"/>
          </a:p>
          <a:p>
            <a:r>
              <a:rPr lang="en-GB" altLang="zh-HK" sz="1200" kern="1200" dirty="0">
                <a:solidFill>
                  <a:schemeClr val="tx1"/>
                </a:solidFill>
                <a:effectLst/>
                <a:latin typeface="+mn-lt"/>
                <a:ea typeface="+mn-ea"/>
                <a:cs typeface="+mn-cs"/>
              </a:rPr>
              <a:t>value of each stock. The larger of market value, the more of the proportion in the new portfolio, </a:t>
            </a:r>
            <a:endParaRPr lang="en-GB" altLang="zh-HK" dirty="0"/>
          </a:p>
          <a:p>
            <a:r>
              <a:rPr lang="zh-CN" altLang="en-US" sz="1200" kern="1200" dirty="0">
                <a:solidFill>
                  <a:schemeClr val="tx1"/>
                </a:solidFill>
                <a:effectLst/>
                <a:latin typeface="+mn-lt"/>
                <a:ea typeface="+mn-ea"/>
                <a:cs typeface="+mn-cs"/>
              </a:rPr>
              <a:t>（</a:t>
            </a:r>
            <a:r>
              <a:rPr lang="en-GB" altLang="zh-HK" sz="1200" kern="1200" dirty="0">
                <a:solidFill>
                  <a:schemeClr val="tx1"/>
                </a:solidFill>
                <a:effectLst/>
                <a:latin typeface="+mn-lt"/>
                <a:ea typeface="+mn-ea"/>
                <a:cs typeface="+mn-cs"/>
              </a:rPr>
              <a:t>otherwise, the smaller of market value, the less of the proportion</a:t>
            </a:r>
            <a:r>
              <a:rPr lang="zh-CN" altLang="en-US" sz="1200" kern="1200" dirty="0">
                <a:solidFill>
                  <a:schemeClr val="tx1"/>
                </a:solidFill>
                <a:effectLst/>
                <a:latin typeface="+mn-lt"/>
                <a:ea typeface="+mn-ea"/>
                <a:cs typeface="+mn-cs"/>
              </a:rPr>
              <a:t>）</a:t>
            </a:r>
            <a:endParaRPr lang="en-GB" altLang="zh-HK" dirty="0"/>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57200" lvl="0" indent="-457200">
              <a:buFont typeface="+mj-lt"/>
              <a:buAutoNum type="arabicPeriod"/>
            </a:pPr>
            <a:endParaRPr lang="en-GB" altLang="zh-HK" dirty="0"/>
          </a:p>
          <a:p>
            <a:pPr marL="457200" lvl="0" indent="-457200">
              <a:buFont typeface="+mj-lt"/>
              <a:buAutoNum type="arabicPeriod"/>
            </a:pPr>
            <a:endParaRPr lang="en-GB" altLang="zh-HK" dirty="0"/>
          </a:p>
          <a:p>
            <a:pPr marL="457200" lvl="0" indent="-457200">
              <a:buFont typeface="+mj-lt"/>
              <a:buAutoNum type="arabicPeriod"/>
            </a:pPr>
            <a:r>
              <a:rPr lang="en-GB" altLang="zh-HK" dirty="0"/>
              <a:t>When calculating the share of longs and shorts to achieve this round of target matching, it needs to be divided into three situations for discussion.</a:t>
            </a:r>
            <a:endParaRPr lang="en-GB" altLang="zh-HK" dirty="0"/>
          </a:p>
          <a:p>
            <a:pPr marL="457200" lvl="0" indent="-457200">
              <a:buFont typeface="+mj-lt"/>
              <a:buAutoNum type="arabicPeriod"/>
            </a:pPr>
            <a:endParaRPr lang="en-GB" altLang="zh-HK" dirty="0"/>
          </a:p>
          <a:p>
            <a:pPr marL="457200" lvl="0" indent="-457200">
              <a:buFont typeface="+mj-lt"/>
              <a:buAutoNum type="arabicPeriod"/>
            </a:pPr>
            <a:endParaRPr lang="en-GB" altLang="zh-HK" dirty="0"/>
          </a:p>
          <a:p>
            <a:pPr marL="457200" lvl="0" indent="-457200">
              <a:buFont typeface="+mj-lt"/>
              <a:buAutoNum type="arabicPeriod"/>
            </a:pPr>
            <a:r>
              <a:rPr lang="en-GB" altLang="zh-HK" dirty="0"/>
              <a:t>Stocks appear on the new portfolio and old portfolio lists</a:t>
            </a:r>
            <a:r>
              <a:rPr lang="zh-CN" altLang="en-US" dirty="0"/>
              <a:t> </a:t>
            </a:r>
            <a:r>
              <a:rPr lang="en-US" altLang="zh-CN" dirty="0"/>
              <a:t>: compare whether the shares in new round exceed that in the previous </a:t>
            </a:r>
            <a:r>
              <a:rPr lang="en-US" altLang="zh-CN" dirty="0" err="1"/>
              <a:t>round.if</a:t>
            </a:r>
            <a:r>
              <a:rPr lang="zh-CN" altLang="en-US" dirty="0"/>
              <a:t> </a:t>
            </a:r>
            <a:r>
              <a:rPr lang="en-US" altLang="zh-CN" dirty="0"/>
              <a:t> the shares in new round exceed that in the previous round, add the stock to the long </a:t>
            </a:r>
            <a:r>
              <a:rPr lang="en-US" altLang="zh-CN" dirty="0" err="1"/>
              <a:t>list,and</a:t>
            </a:r>
            <a:r>
              <a:rPr lang="en-US" altLang="zh-CN" dirty="0"/>
              <a:t> the weight behind is</a:t>
            </a:r>
            <a:r>
              <a:rPr lang="zh-CN" altLang="en-US" dirty="0"/>
              <a:t>（</a:t>
            </a:r>
            <a:r>
              <a:rPr lang="en-US" altLang="zh-CN" dirty="0"/>
              <a:t> total</a:t>
            </a:r>
            <a:r>
              <a:rPr lang="zh-CN" altLang="en-US" dirty="0"/>
              <a:t> </a:t>
            </a:r>
            <a:r>
              <a:rPr lang="en-US" altLang="zh-CN" dirty="0"/>
              <a:t>asset</a:t>
            </a:r>
            <a:r>
              <a:rPr lang="zh-CN" altLang="en-US" dirty="0"/>
              <a:t> </a:t>
            </a:r>
            <a:r>
              <a:rPr lang="en-US" altLang="zh-CN" dirty="0"/>
              <a:t>divided by</a:t>
            </a:r>
            <a:r>
              <a:rPr lang="zh-CN" altLang="en-US" dirty="0"/>
              <a:t> </a:t>
            </a:r>
            <a:r>
              <a:rPr lang="en-US" altLang="zh-CN" dirty="0"/>
              <a:t>length</a:t>
            </a:r>
            <a:r>
              <a:rPr lang="zh-CN" altLang="en-US" dirty="0"/>
              <a:t> </a:t>
            </a:r>
            <a:r>
              <a:rPr lang="en-US" altLang="zh-CN" dirty="0"/>
              <a:t>of </a:t>
            </a:r>
            <a:r>
              <a:rPr lang="zh-CN" altLang="en-US" dirty="0"/>
              <a:t>）</a:t>
            </a:r>
            <a:r>
              <a:rPr lang="en-US" altLang="zh-CN" dirty="0"/>
              <a:t>new portfolio shares minus shares in old portfolio. </a:t>
            </a:r>
            <a:r>
              <a:rPr lang="zh-CN" altLang="en-US" dirty="0"/>
              <a:t>（</a:t>
            </a:r>
            <a:r>
              <a:rPr lang="en-US" altLang="zh-CN" dirty="0"/>
              <a:t>If not exceed, add the stock to the short list and the weight behind is share in old portfolio minus</a:t>
            </a:r>
            <a:r>
              <a:rPr lang="zh-CN" altLang="en-US" dirty="0"/>
              <a:t>（</a:t>
            </a:r>
            <a:r>
              <a:rPr lang="en-US" altLang="zh-CN" dirty="0"/>
              <a:t> total asset over length of</a:t>
            </a:r>
            <a:r>
              <a:rPr lang="zh-CN" altLang="en-US" dirty="0"/>
              <a:t>）</a:t>
            </a:r>
            <a:r>
              <a:rPr lang="en-US" altLang="zh-CN" dirty="0"/>
              <a:t> new portfolio shares.</a:t>
            </a:r>
            <a:r>
              <a:rPr lang="zh-CN" altLang="en-US" dirty="0"/>
              <a:t>）</a:t>
            </a:r>
            <a:endParaRPr lang="en-US" altLang="zh-HK" dirty="0"/>
          </a:p>
          <a:p>
            <a:pPr marL="457200" lvl="0" indent="-457200">
              <a:buFont typeface="+mj-lt"/>
              <a:buAutoNum type="arabicPeriod"/>
            </a:pPr>
            <a:endParaRPr lang="en-US" altLang="zh-HK" dirty="0"/>
          </a:p>
          <a:p>
            <a:pPr marL="457200" lvl="0" indent="-457200">
              <a:buFont typeface="+mj-lt"/>
              <a:buAutoNum type="arabicPeriod"/>
            </a:pPr>
            <a:r>
              <a:rPr lang="en-GB" altLang="zh-HK" dirty="0"/>
              <a:t>The stock only appears in the new portfolio but not in the old portfolio list: add to long list </a:t>
            </a:r>
            <a:r>
              <a:rPr lang="zh-CN" altLang="en-US" dirty="0"/>
              <a:t>（</a:t>
            </a:r>
            <a:r>
              <a:rPr lang="en-US" altLang="zh-HK" dirty="0"/>
              <a:t>The</a:t>
            </a:r>
            <a:r>
              <a:rPr lang="zh-CN" altLang="en-US" dirty="0"/>
              <a:t> </a:t>
            </a:r>
            <a:r>
              <a:rPr lang="en-US" altLang="zh-CN" dirty="0"/>
              <a:t>weight</a:t>
            </a:r>
            <a:r>
              <a:rPr lang="zh-CN" altLang="en-US" dirty="0"/>
              <a:t> </a:t>
            </a:r>
            <a:r>
              <a:rPr lang="en-US" altLang="zh-CN" dirty="0"/>
              <a:t>of stock is the</a:t>
            </a:r>
            <a:r>
              <a:rPr lang="zh-CN" altLang="en-US" dirty="0"/>
              <a:t>（</a:t>
            </a:r>
            <a:r>
              <a:rPr lang="en-US" altLang="zh-CN" dirty="0"/>
              <a:t>shares</a:t>
            </a:r>
            <a:r>
              <a:rPr lang="zh-CN" altLang="en-US" dirty="0"/>
              <a:t> </a:t>
            </a:r>
            <a:r>
              <a:rPr lang="en-US" altLang="zh-CN" dirty="0"/>
              <a:t>of total asset</a:t>
            </a:r>
            <a:r>
              <a:rPr lang="zh-CN" altLang="en-US" dirty="0"/>
              <a:t> </a:t>
            </a:r>
            <a:r>
              <a:rPr lang="en-US" altLang="zh-CN" dirty="0"/>
              <a:t>divided</a:t>
            </a:r>
            <a:r>
              <a:rPr lang="zh-CN" altLang="en-US" dirty="0"/>
              <a:t> </a:t>
            </a:r>
            <a:r>
              <a:rPr lang="en-US" altLang="zh-CN" dirty="0"/>
              <a:t>length of new portfolio</a:t>
            </a:r>
            <a:r>
              <a:rPr lang="zh-CN" altLang="en-US" dirty="0"/>
              <a:t>））</a:t>
            </a:r>
            <a:endParaRPr lang="en-GB" altLang="zh-HK" dirty="0"/>
          </a:p>
          <a:p>
            <a:pPr marL="457200" lvl="0" indent="-457200">
              <a:buFont typeface="+mj-lt"/>
              <a:buAutoNum type="arabicPeriod"/>
            </a:pPr>
            <a:r>
              <a:rPr lang="en-GB" altLang="zh-HK" dirty="0"/>
              <a:t>The stock only appears in the old portfolio but not in the new portfolio list: Add the stock to the portfolio short list and the weight behind is shares in old portfolio</a:t>
            </a:r>
            <a:endParaRPr lang="en-GB" altLang="zh-HK" dirty="0"/>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GB" altLang="zh-CN" dirty="0"/>
              <a:t>Finally get two tables(lists) stored in hands they are </a:t>
            </a:r>
            <a:r>
              <a:rPr lang="en-GB" altLang="zh-CN" dirty="0">
                <a:solidFill>
                  <a:srgbClr val="FF0000"/>
                </a:solidFill>
              </a:rPr>
              <a:t>Long and short list.</a:t>
            </a:r>
            <a:endParaRPr kumimoji="1" lang="zh-HK" altLang="en-US" dirty="0"/>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1" dirty="0">
                <a:latin typeface="Times New Roman" panose="02020603050405020304" pitchFamily="18" charset="0"/>
                <a:cs typeface="Times New Roman" panose="02020603050405020304" pitchFamily="18" charset="0"/>
              </a:rPr>
              <a:t>Every module could be divided into two sub-modules</a:t>
            </a:r>
            <a:endParaRPr lang="en-US" altLang="zh-CN" b="1"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 frontend</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 back testing</a:t>
            </a:r>
            <a:endParaRPr lang="en-US" altLang="zh-CN"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Selecting Stock</a:t>
            </a:r>
            <a:endParaRPr lang="en-US" altLang="zh-CN" b="1"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 includes different selecting stock methods</a:t>
            </a:r>
            <a:endParaRPr lang="en-US" altLang="zh-CN"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Data Processing</a:t>
            </a:r>
            <a:endParaRPr lang="en-US" altLang="zh-CN" b="1"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 includes tools of the whole project</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-e.g., date and exchange code 	transformation function, read files tools etc.</a:t>
            </a:r>
            <a:endParaRPr lang="en-US" altLang="zh-CN"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Get Data</a:t>
            </a:r>
            <a:endParaRPr lang="en-US" altLang="zh-CN" b="1"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 the codes of getting data from the UQER 	etc. platform</a:t>
            </a:r>
            <a:endParaRPr lang="en-US" altLang="zh-CN" dirty="0">
              <a:latin typeface="Times New Roman" panose="02020603050405020304" pitchFamily="18" charset="0"/>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Tx/>
              <a:buChar char="-"/>
            </a:pPr>
            <a:r>
              <a:rPr lang="en-US" altLang="zh-CN" b="1" dirty="0">
                <a:latin typeface="Times New Roman" panose="02020603050405020304" pitchFamily="18" charset="0"/>
                <a:cs typeface="Times New Roman" panose="02020603050405020304" pitchFamily="18" charset="0"/>
              </a:rPr>
              <a:t>analysis</a:t>
            </a:r>
            <a:r>
              <a:rPr lang="en-US" altLang="zh-CN" dirty="0">
                <a:latin typeface="Times New Roman" panose="02020603050405020304" pitchFamily="18" charset="0"/>
                <a:cs typeface="Times New Roman" panose="02020603050405020304" pitchFamily="18" charset="0"/>
              </a:rPr>
              <a:t>: store the data of after the factors analyzing</a:t>
            </a:r>
            <a:endParaRPr lang="en-US" altLang="zh-CN" dirty="0">
              <a:latin typeface="Times New Roman" panose="02020603050405020304" pitchFamily="18" charset="0"/>
              <a:cs typeface="Times New Roman" panose="02020603050405020304" pitchFamily="18" charset="0"/>
            </a:endParaRPr>
          </a:p>
          <a:p>
            <a:pPr marL="285750" indent="-285750">
              <a:buFontTx/>
              <a:buChar char="-"/>
            </a:pPr>
            <a:r>
              <a:rPr lang="en-US" altLang="zh-CN" b="1" dirty="0">
                <a:latin typeface="Times New Roman" panose="02020603050405020304" pitchFamily="18" charset="0"/>
                <a:cs typeface="Times New Roman" panose="02020603050405020304" pitchFamily="18" charset="0"/>
              </a:rPr>
              <a:t>factors: </a:t>
            </a:r>
            <a:r>
              <a:rPr lang="en-US" altLang="zh-CN" dirty="0">
                <a:latin typeface="Times New Roman" panose="02020603050405020304" pitchFamily="18" charset="0"/>
                <a:cs typeface="Times New Roman" panose="02020603050405020304" pitchFamily="18" charset="0"/>
              </a:rPr>
              <a:t>store the factors data from 2016-2020</a:t>
            </a:r>
            <a:endParaRPr lang="en-US" altLang="zh-CN" dirty="0">
              <a:latin typeface="Times New Roman" panose="02020603050405020304" pitchFamily="18" charset="0"/>
              <a:cs typeface="Times New Roman" panose="02020603050405020304" pitchFamily="18" charset="0"/>
            </a:endParaRPr>
          </a:p>
          <a:p>
            <a:pPr marL="285750" indent="-285750">
              <a:buFontTx/>
              <a:buChar char="-"/>
            </a:pPr>
            <a:r>
              <a:rPr lang="en-US" altLang="zh-CN" b="1" dirty="0">
                <a:latin typeface="Times New Roman" panose="02020603050405020304" pitchFamily="18" charset="0"/>
                <a:cs typeface="Times New Roman" panose="02020603050405020304" pitchFamily="18" charset="0"/>
              </a:rPr>
              <a:t>prices: </a:t>
            </a:r>
            <a:r>
              <a:rPr lang="en-US" altLang="zh-CN" dirty="0">
                <a:latin typeface="Times New Roman" panose="02020603050405020304" pitchFamily="18" charset="0"/>
                <a:cs typeface="Times New Roman" panose="02020603050405020304" pitchFamily="18" charset="0"/>
              </a:rPr>
              <a:t>store the stock prices</a:t>
            </a:r>
            <a:endParaRPr lang="en-US" altLang="zh-CN" dirty="0">
              <a:latin typeface="Times New Roman" panose="02020603050405020304" pitchFamily="18" charset="0"/>
              <a:cs typeface="Times New Roman" panose="02020603050405020304" pitchFamily="18" charset="0"/>
            </a:endParaRPr>
          </a:p>
          <a:p>
            <a:pPr marL="285750" indent="-285750">
              <a:buFontTx/>
              <a:buChar char="-"/>
            </a:pPr>
            <a:r>
              <a:rPr lang="en-US" altLang="zh-CN" b="1" dirty="0">
                <a:latin typeface="Times New Roman" panose="02020603050405020304" pitchFamily="18" charset="0"/>
                <a:cs typeface="Times New Roman" panose="02020603050405020304" pitchFamily="18" charset="0"/>
              </a:rPr>
              <a:t>codes: </a:t>
            </a:r>
            <a:r>
              <a:rPr lang="en-US" altLang="zh-CN" dirty="0">
                <a:latin typeface="Times New Roman" panose="02020603050405020304" pitchFamily="18" charset="0"/>
                <a:cs typeface="Times New Roman" panose="02020603050405020304" pitchFamily="18" charset="0"/>
              </a:rPr>
              <a:t>store the stock codes</a:t>
            </a:r>
            <a:endParaRPr lang="en-US" altLang="zh-CN" dirty="0">
              <a:latin typeface="Times New Roman" panose="02020603050405020304" pitchFamily="18" charset="0"/>
              <a:cs typeface="Times New Roman" panose="02020603050405020304" pitchFamily="18" charset="0"/>
            </a:endParaRPr>
          </a:p>
          <a:p>
            <a:pPr marL="285750" indent="-285750">
              <a:buFontTx/>
              <a:buChar char="-"/>
            </a:pPr>
            <a:r>
              <a:rPr lang="en-US" altLang="zh-CN" b="1" dirty="0">
                <a:latin typeface="Times New Roman" panose="02020603050405020304" pitchFamily="18" charset="0"/>
                <a:cs typeface="Times New Roman" panose="02020603050405020304" pitchFamily="18" charset="0"/>
              </a:rPr>
              <a:t>temp: </a:t>
            </a:r>
            <a:r>
              <a:rPr lang="en-US" altLang="zh-CN" dirty="0">
                <a:latin typeface="Times New Roman" panose="02020603050405020304" pitchFamily="18" charset="0"/>
                <a:cs typeface="Times New Roman" panose="02020603050405020304" pitchFamily="18" charset="0"/>
              </a:rPr>
              <a:t>this file is responsible to transmit data from the frontend to backend (the data collected in the frontend cannot directly call in other files)  </a:t>
            </a:r>
            <a:endParaRPr lang="en-US" altLang="zh-CN" dirty="0">
              <a:latin typeface="Times New Roman" panose="02020603050405020304" pitchFamily="18" charset="0"/>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2F9A1-7A20-4C7C-8115-69932ECB3259}"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CBDDDC04-3C4F-472E-88F9-0C7A91F7C6F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862A059-E8AF-4206-A481-491789B42AC8}" type="slidenum">
              <a:rPr lang="zh-CN" altLang="en-US" smtClean="0"/>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CBDDDC04-3C4F-472E-88F9-0C7A91F7C6F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862A059-E8AF-4206-A481-491789B42AC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CBDDDC04-3C4F-472E-88F9-0C7A91F7C6F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862A059-E8AF-4206-A481-491789B42AC8}"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CBDDDC04-3C4F-472E-88F9-0C7A91F7C6F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862A059-E8AF-4206-A481-491789B42AC8}"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fld id="{CBDDDC04-3C4F-472E-88F9-0C7A91F7C6F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862A059-E8AF-4206-A481-491789B42AC8}" type="slidenum">
              <a:rPr lang="zh-CN" altLang="en-US" smtClean="0"/>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Date Placeholder 4"/>
          <p:cNvSpPr>
            <a:spLocks noGrp="1"/>
          </p:cNvSpPr>
          <p:nvPr>
            <p:ph type="dt" sz="half" idx="10"/>
          </p:nvPr>
        </p:nvSpPr>
        <p:spPr/>
        <p:txBody>
          <a:bodyPr/>
          <a:lstStyle/>
          <a:p>
            <a:fld id="{CBDDDC04-3C4F-472E-88F9-0C7A91F7C6F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862A059-E8AF-4206-A481-491789B42AC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1097280" y="2582335"/>
            <a:ext cx="4937760" cy="3286760"/>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6217920" y="2582334"/>
            <a:ext cx="4937760" cy="3286760"/>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7" name="Date Placeholder 6"/>
          <p:cNvSpPr>
            <a:spLocks noGrp="1"/>
          </p:cNvSpPr>
          <p:nvPr>
            <p:ph type="dt" sz="half" idx="10"/>
          </p:nvPr>
        </p:nvSpPr>
        <p:spPr/>
        <p:txBody>
          <a:bodyPr/>
          <a:lstStyle/>
          <a:p>
            <a:fld id="{CBDDDC04-3C4F-472E-88F9-0C7A91F7C6FD}"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862A059-E8AF-4206-A481-491789B42AC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BDDDC04-3C4F-472E-88F9-0C7A91F7C6FD}"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862A059-E8AF-4206-A481-491789B42AC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BDDDC04-3C4F-472E-88F9-0C7A91F7C6FD}" type="datetimeFigureOut">
              <a:rPr lang="zh-CN" altLang="en-US" smtClean="0"/>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9862A059-E8AF-4206-A481-491789B42AC8}"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DDDC04-3C4F-472E-88F9-0C7A91F7C6FD}" type="datetimeFigureOut">
              <a:rPr lang="zh-CN" altLang="en-US" smtClean="0"/>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862A059-E8AF-4206-A481-491789B42AC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CBDDDC04-3C4F-472E-88F9-0C7A91F7C6F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862A059-E8AF-4206-A481-491789B42AC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CBDDDC04-3C4F-472E-88F9-0C7A91F7C6FD}" type="datetimeFigureOut">
              <a:rPr lang="zh-CN" altLang="en-US" smtClean="0"/>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862A059-E8AF-4206-A481-491789B42AC8}" type="slidenum">
              <a:rPr lang="zh-CN" altLang="en-US" smtClean="0"/>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7" Type="http://schemas.openxmlformats.org/officeDocument/2006/relationships/notesSlide" Target="../notesSlides/notesSlide13.xml"/><Relationship Id="rId6"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tiff"/><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7" Type="http://schemas.openxmlformats.org/officeDocument/2006/relationships/notesSlide" Target="../notesSlides/notesSlide17.xml"/><Relationship Id="rId6"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2.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jpeg"/></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2.xml"/><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20.png"/><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image" Target="../media/image1.jpe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1.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2.xml"/><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image" Target="../media/image1.jpeg"/></Relationships>
</file>

<file path=ppt/slides/_rels/slide28.xml.rels><?xml version="1.0" encoding="UTF-8" standalone="yes"?>
<Relationships xmlns="http://schemas.openxmlformats.org/package/2006/relationships"><Relationship Id="rId6" Type="http://schemas.openxmlformats.org/officeDocument/2006/relationships/notesSlide" Target="../notesSlides/notesSlide24.xml"/><Relationship Id="rId5" Type="http://schemas.openxmlformats.org/officeDocument/2006/relationships/slideLayout" Target="../slideLayouts/slideLayout2.xml"/><Relationship Id="rId4" Type="http://schemas.openxmlformats.org/officeDocument/2006/relationships/image" Target="../media/image29.png"/><Relationship Id="rId3" Type="http://schemas.microsoft.com/office/2007/relationships/media" Target="../media/media1.mkv"/><Relationship Id="rId2" Type="http://schemas.openxmlformats.org/officeDocument/2006/relationships/video" Target="../media/media1.mkv"/><Relationship Id="rId1" Type="http://schemas.openxmlformats.org/officeDocument/2006/relationships/image" Target="../media/image1.jpeg"/></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2.xml"/><Relationship Id="rId3" Type="http://schemas.openxmlformats.org/officeDocument/2006/relationships/image" Target="../media/image30.png"/><Relationship Id="rId2" Type="http://schemas.openxmlformats.org/officeDocument/2006/relationships/image" Target="../media/image26.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openxmlformats.org/officeDocument/2006/relationships/image" Target="../media/image31.png"/><Relationship Id="rId1" Type="http://schemas.openxmlformats.org/officeDocument/2006/relationships/image" Target="../media/image1.jpeg"/></Relationships>
</file>

<file path=ppt/slides/_rels/slide31.xml.rels><?xml version="1.0" encoding="UTF-8" standalone="yes"?>
<Relationships xmlns="http://schemas.openxmlformats.org/package/2006/relationships"><Relationship Id="rId6" Type="http://schemas.openxmlformats.org/officeDocument/2006/relationships/notesSlide" Target="../notesSlides/notesSlide27.xml"/><Relationship Id="rId5" Type="http://schemas.openxmlformats.org/officeDocument/2006/relationships/slideLayout" Target="../slideLayouts/slideLayout2.xml"/><Relationship Id="rId4" Type="http://schemas.openxmlformats.org/officeDocument/2006/relationships/image" Target="../media/image32.png"/><Relationship Id="rId3" Type="http://schemas.microsoft.com/office/2007/relationships/media" Target="../media/media2.mkv"/><Relationship Id="rId2" Type="http://schemas.openxmlformats.org/officeDocument/2006/relationships/video" Target="../media/media2.mkv"/><Relationship Id="rId1" Type="http://schemas.openxmlformats.org/officeDocument/2006/relationships/image" Target="../media/image1.jpe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2.xml"/><Relationship Id="rId2" Type="http://schemas.openxmlformats.org/officeDocument/2006/relationships/image" Target="../media/image33.png"/><Relationship Id="rId1" Type="http://schemas.openxmlformats.org/officeDocument/2006/relationships/image" Target="../media/image1.jpeg"/></Relationships>
</file>

<file path=ppt/slides/_rels/slide34.xml.rels><?xml version="1.0" encoding="UTF-8" standalone="yes"?>
<Relationships xmlns="http://schemas.openxmlformats.org/package/2006/relationships"><Relationship Id="rId6" Type="http://schemas.openxmlformats.org/officeDocument/2006/relationships/notesSlide" Target="../notesSlides/notesSlide30.xml"/><Relationship Id="rId5" Type="http://schemas.openxmlformats.org/officeDocument/2006/relationships/slideLayout" Target="../slideLayouts/slideLayout2.xml"/><Relationship Id="rId4" Type="http://schemas.openxmlformats.org/officeDocument/2006/relationships/image" Target="../media/image34.png"/><Relationship Id="rId3" Type="http://schemas.microsoft.com/office/2007/relationships/media" Target="../media/media3.mkv"/><Relationship Id="rId2" Type="http://schemas.openxmlformats.org/officeDocument/2006/relationships/video" Target="../media/media3.mkv"/><Relationship Id="rId1" Type="http://schemas.openxmlformats.org/officeDocument/2006/relationships/image" Target="../media/image1.jpeg"/></Relationships>
</file>

<file path=ppt/slides/_rels/slide35.xml.rels><?xml version="1.0" encoding="UTF-8" standalone="yes"?>
<Relationships xmlns="http://schemas.openxmlformats.org/package/2006/relationships"><Relationship Id="rId6" Type="http://schemas.openxmlformats.org/officeDocument/2006/relationships/notesSlide" Target="../notesSlides/notesSlide31.xml"/><Relationship Id="rId5" Type="http://schemas.openxmlformats.org/officeDocument/2006/relationships/slideLayout" Target="../slideLayouts/slideLayout2.xml"/><Relationship Id="rId4" Type="http://schemas.openxmlformats.org/officeDocument/2006/relationships/image" Target="../media/image36.png"/><Relationship Id="rId3" Type="http://schemas.openxmlformats.org/officeDocument/2006/relationships/image" Target="../media/image35.png"/><Relationship Id="rId2" Type="http://schemas.openxmlformats.org/officeDocument/2006/relationships/image" Target="../media/image33.png"/><Relationship Id="rId1" Type="http://schemas.openxmlformats.org/officeDocument/2006/relationships/image" Target="../media/image1.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39.xml.rels><?xml version="1.0" encoding="UTF-8" standalone="yes"?>
<Relationships xmlns="http://schemas.openxmlformats.org/package/2006/relationships"><Relationship Id="rId5" Type="http://schemas.openxmlformats.org/officeDocument/2006/relationships/notesSlide" Target="../notesSlides/notesSlide33.xml"/><Relationship Id="rId4" Type="http://schemas.openxmlformats.org/officeDocument/2006/relationships/slideLayout" Target="../slideLayouts/slideLayout2.xml"/><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0.xml.rels><?xml version="1.0" encoding="UTF-8" standalone="yes"?>
<Relationships xmlns="http://schemas.openxmlformats.org/package/2006/relationships"><Relationship Id="rId6" Type="http://schemas.openxmlformats.org/officeDocument/2006/relationships/notesSlide" Target="../notesSlides/notesSlide34.xml"/><Relationship Id="rId5" Type="http://schemas.openxmlformats.org/officeDocument/2006/relationships/slideLayout" Target="../slideLayouts/slideLayout2.xml"/><Relationship Id="rId4" Type="http://schemas.openxmlformats.org/officeDocument/2006/relationships/image" Target="../media/image39.png"/><Relationship Id="rId3" Type="http://schemas.microsoft.com/office/2007/relationships/media" Target="../media/media4.mkv"/><Relationship Id="rId2" Type="http://schemas.openxmlformats.org/officeDocument/2006/relationships/video" Target="../media/media4.mkv"/><Relationship Id="rId1" Type="http://schemas.openxmlformats.org/officeDocument/2006/relationships/image" Target="../media/image1.jpeg"/></Relationships>
</file>

<file path=ppt/slides/_rels/slide41.xml.rels><?xml version="1.0" encoding="UTF-8" standalone="yes"?>
<Relationships xmlns="http://schemas.openxmlformats.org/package/2006/relationships"><Relationship Id="rId5" Type="http://schemas.openxmlformats.org/officeDocument/2006/relationships/notesSlide" Target="../notesSlides/notesSlide35.xml"/><Relationship Id="rId4" Type="http://schemas.openxmlformats.org/officeDocument/2006/relationships/slideLayout" Target="../slideLayouts/slideLayout2.xml"/><Relationship Id="rId3" Type="http://schemas.openxmlformats.org/officeDocument/2006/relationships/image" Target="../media/image40.png"/><Relationship Id="rId2" Type="http://schemas.openxmlformats.org/officeDocument/2006/relationships/image" Target="../media/image38.png"/><Relationship Id="rId1" Type="http://schemas.openxmlformats.org/officeDocument/2006/relationships/image" Target="../media/image1.jpeg"/></Relationships>
</file>

<file path=ppt/slides/_rels/slide42.xml.rels><?xml version="1.0" encoding="UTF-8" standalone="yes"?>
<Relationships xmlns="http://schemas.openxmlformats.org/package/2006/relationships"><Relationship Id="rId4" Type="http://schemas.openxmlformats.org/officeDocument/2006/relationships/notesSlide" Target="../notesSlides/notesSlide36.xml"/><Relationship Id="rId3" Type="http://schemas.openxmlformats.org/officeDocument/2006/relationships/slideLayout" Target="../slideLayouts/slideLayout2.xml"/><Relationship Id="rId2" Type="http://schemas.openxmlformats.org/officeDocument/2006/relationships/image" Target="../media/image41.pn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300707" y="2967335"/>
            <a:ext cx="3590599" cy="923330"/>
          </a:xfrm>
          <a:prstGeom prst="rect">
            <a:avLst/>
          </a:prstGeom>
          <a:noFill/>
        </p:spPr>
        <p:txBody>
          <a:bodyPr wrap="none" lIns="91440" tIns="45720" rIns="91440" bIns="45720">
            <a:spAutoFit/>
          </a:bodyPr>
          <a:lstStyle/>
          <a:p>
            <a:pPr algn="ctr"/>
            <a:r>
              <a:rPr lang="en-US" altLang="zh-CN" sz="5400" b="1" cap="none" spc="0" dirty="0">
                <a:ln w="22225">
                  <a:solidFill>
                    <a:schemeClr val="accent2"/>
                  </a:solidFill>
                  <a:prstDash val="solid"/>
                </a:ln>
                <a:solidFill>
                  <a:schemeClr val="accent2">
                    <a:lumMod val="40000"/>
                    <a:lumOff val="60000"/>
                  </a:schemeClr>
                </a:solidFill>
                <a:effectLst/>
              </a:rPr>
              <a:t>Background</a:t>
            </a:r>
            <a:endParaRPr lang="zh-CN" altLang="en-US" sz="5400" b="1" cap="none" spc="0" dirty="0">
              <a:ln w="22225">
                <a:solidFill>
                  <a:schemeClr val="accent2"/>
                </a:solidFill>
                <a:prstDash val="solid"/>
              </a:ln>
              <a:solidFill>
                <a:schemeClr val="accent2">
                  <a:lumMod val="40000"/>
                  <a:lumOff val="60000"/>
                </a:schemeClr>
              </a:solidFill>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K-means Research Platform</a:t>
            </a:r>
            <a:endParaRPr lang="zh-CN" altLang="en-US" dirty="0"/>
          </a:p>
        </p:txBody>
      </p:sp>
      <p:sp>
        <p:nvSpPr>
          <p:cNvPr id="3" name="内容占位符 2"/>
          <p:cNvSpPr>
            <a:spLocks noGrp="1"/>
          </p:cNvSpPr>
          <p:nvPr>
            <p:ph idx="1"/>
          </p:nvPr>
        </p:nvSpPr>
        <p:spPr>
          <a:xfrm>
            <a:off x="1097280" y="1845734"/>
            <a:ext cx="10058400" cy="425193"/>
          </a:xfrm>
        </p:spPr>
        <p:txBody>
          <a:bodyPr/>
          <a:lstStyle/>
          <a:p>
            <a:r>
              <a:rPr lang="en-US" altLang="zh-CN" sz="2000" b="1" dirty="0">
                <a:latin typeface="Times New Roman" panose="02020603050405020304" pitchFamily="18" charset="0"/>
                <a:cs typeface="Times New Roman" panose="02020603050405020304" pitchFamily="18" charset="0"/>
              </a:rPr>
              <a:t>Function:</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54072" y="2188458"/>
            <a:ext cx="5446206" cy="87357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Use the K means algorithm to cluster the stocks  </a:t>
            </a:r>
            <a:endParaRPr lang="en-US" altLang="zh-CN" sz="18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Show/Research on the performance of the strategy</a:t>
            </a:r>
            <a:endParaRPr lang="en-US" altLang="zh-CN" sz="1800" dirty="0">
              <a:latin typeface="Times New Roman" panose="02020603050405020304" pitchFamily="18" charset="0"/>
              <a:cs typeface="Times New Roman" panose="02020603050405020304" pitchFamily="18" charset="0"/>
            </a:endParaRPr>
          </a:p>
        </p:txBody>
      </p:sp>
      <p:sp>
        <p:nvSpPr>
          <p:cNvPr id="5" name="文本框 4"/>
          <p:cNvSpPr txBox="1"/>
          <p:nvPr/>
        </p:nvSpPr>
        <p:spPr>
          <a:xfrm>
            <a:off x="1097280" y="3525714"/>
            <a:ext cx="2662813" cy="646331"/>
          </a:xfrm>
          <a:prstGeom prst="rect">
            <a:avLst/>
          </a:prstGeom>
          <a:noFill/>
        </p:spPr>
        <p:txBody>
          <a:bodyPr wrap="square" rtlCol="0">
            <a:spAutoFit/>
          </a:bodyPr>
          <a:lstStyle/>
          <a:p>
            <a:r>
              <a:rPr lang="en-US" altLang="zh-CN" sz="1800" b="1" dirty="0">
                <a:latin typeface="Times New Roman" panose="02020603050405020304" pitchFamily="18" charset="0"/>
                <a:cs typeface="Times New Roman" panose="02020603050405020304" pitchFamily="18" charset="0"/>
              </a:rPr>
              <a:t>User Input Parameters:</a:t>
            </a:r>
            <a:endParaRPr lang="en-US" altLang="zh-CN" sz="1800" b="1" dirty="0">
              <a:latin typeface="Times New Roman" panose="02020603050405020304" pitchFamily="18" charset="0"/>
              <a:cs typeface="Times New Roman" panose="02020603050405020304" pitchFamily="18" charset="0"/>
            </a:endParaRPr>
          </a:p>
          <a:p>
            <a:endParaRPr lang="zh-CN" altLang="en-US" dirty="0"/>
          </a:p>
        </p:txBody>
      </p:sp>
      <p:sp>
        <p:nvSpPr>
          <p:cNvPr id="7" name="文本框 6"/>
          <p:cNvSpPr txBox="1"/>
          <p:nvPr/>
        </p:nvSpPr>
        <p:spPr>
          <a:xfrm>
            <a:off x="1054072" y="3848879"/>
            <a:ext cx="3637504" cy="203132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I</a:t>
            </a:r>
            <a:r>
              <a:rPr lang="en-US" altLang="zh-CN" sz="1800" dirty="0">
                <a:latin typeface="Times New Roman" panose="02020603050405020304" pitchFamily="18" charset="0"/>
                <a:cs typeface="Times New Roman" panose="02020603050405020304" pitchFamily="18" charset="0"/>
              </a:rPr>
              <a:t>nitial cashes, frequency</a:t>
            </a:r>
            <a:endParaRPr lang="en-US" altLang="zh-CN" sz="18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a:t>
            </a:r>
            <a:r>
              <a:rPr lang="en-US" altLang="zh-CN" sz="1800" dirty="0">
                <a:latin typeface="Times New Roman" panose="02020603050405020304" pitchFamily="18" charset="0"/>
                <a:cs typeface="Times New Roman" panose="02020603050405020304" pitchFamily="18" charset="0"/>
              </a:rPr>
              <a:t>sset allocation method</a:t>
            </a:r>
            <a:endParaRPr lang="en-US" altLang="zh-CN" sz="18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Back testing period</a:t>
            </a:r>
            <a:endParaRPr lang="en-US" altLang="zh-CN" sz="18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K value</a:t>
            </a:r>
            <a:endParaRPr lang="en-US" altLang="zh-CN" sz="1800" dirty="0">
              <a:latin typeface="Times New Roman" panose="02020603050405020304" pitchFamily="18" charset="0"/>
              <a:cs typeface="Times New Roman" panose="02020603050405020304" pitchFamily="18" charset="0"/>
            </a:endParaRPr>
          </a:p>
          <a:p>
            <a:endParaRPr lang="zh-CN" altLang="en-US" dirty="0"/>
          </a:p>
        </p:txBody>
      </p:sp>
      <p:pic>
        <p:nvPicPr>
          <p:cNvPr id="8" name="图片 7"/>
          <p:cNvPicPr>
            <a:picLocks noChangeAspect="1"/>
          </p:cNvPicPr>
          <p:nvPr/>
        </p:nvPicPr>
        <p:blipFill>
          <a:blip r:embed="rId2"/>
          <a:stretch>
            <a:fillRect/>
          </a:stretch>
        </p:blipFill>
        <p:spPr>
          <a:xfrm>
            <a:off x="7863990" y="1845734"/>
            <a:ext cx="3334898" cy="437661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K-means Research Platform-Attention</a:t>
            </a:r>
            <a:endParaRPr lang="zh-CN" altLang="en-US" dirty="0"/>
          </a:p>
        </p:txBody>
      </p:sp>
      <p:sp>
        <p:nvSpPr>
          <p:cNvPr id="3" name="内容占位符 2"/>
          <p:cNvSpPr>
            <a:spLocks noGrp="1"/>
          </p:cNvSpPr>
          <p:nvPr>
            <p:ph idx="1"/>
          </p:nvPr>
        </p:nvSpPr>
        <p:spPr>
          <a:xfrm>
            <a:off x="1097280" y="1845734"/>
            <a:ext cx="10058400" cy="435242"/>
          </a:xfrm>
        </p:spPr>
        <p:txBody>
          <a:bodyPr/>
          <a:lstStyle/>
          <a:p>
            <a:r>
              <a:rPr lang="en-US" altLang="zh-CN" b="1" dirty="0">
                <a:solidFill>
                  <a:schemeClr val="tx1"/>
                </a:solidFill>
                <a:latin typeface="Times New Roman" panose="02020603050405020304" pitchFamily="18" charset="0"/>
                <a:cs typeface="Times New Roman" panose="02020603050405020304" pitchFamily="18" charset="0"/>
              </a:rPr>
              <a:t>Attention</a:t>
            </a:r>
            <a:endParaRPr lang="en-US" altLang="zh-CN" sz="2000" b="1" dirty="0">
              <a:solidFill>
                <a:schemeClr val="tx1"/>
              </a:solidFill>
              <a:latin typeface="Times New Roman" panose="02020603050405020304" pitchFamily="18" charset="0"/>
              <a:cs typeface="Times New Roman" panose="02020603050405020304" pitchFamily="18" charset="0"/>
            </a:endParaRPr>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79" y="2280976"/>
            <a:ext cx="9533876" cy="1289071"/>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For this platform, the frequency here pointed the frequency of </a:t>
            </a:r>
            <a:r>
              <a:rPr lang="en-US" altLang="zh-CN" sz="1800" b="1" dirty="0">
                <a:latin typeface="Times New Roman" panose="02020603050405020304" pitchFamily="18" charset="0"/>
                <a:cs typeface="Times New Roman" panose="02020603050405020304" pitchFamily="18" charset="0"/>
              </a:rPr>
              <a:t>proportional</a:t>
            </a:r>
            <a:r>
              <a:rPr lang="en-US" altLang="zh-CN" sz="1800" dirty="0">
                <a:latin typeface="Times New Roman" panose="02020603050405020304" pitchFamily="18" charset="0"/>
                <a:cs typeface="Times New Roman" panose="02020603050405020304" pitchFamily="18" charset="0"/>
              </a:rPr>
              <a:t> allocation of constituent stocks within the asset portfolio according to the asset allocation method.</a:t>
            </a:r>
            <a:endParaRPr lang="en-US" altLang="zh-CN" sz="1800"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The system should calculate and create the new portfolio quarterly.</a:t>
            </a:r>
            <a:endParaRPr lang="en-US" altLang="zh-CN" sz="1800" dirty="0">
              <a:latin typeface="Times New Roman" panose="02020603050405020304" pitchFamily="18" charset="0"/>
              <a:cs typeface="Times New Roman" panose="02020603050405020304" pitchFamily="18" charset="0"/>
            </a:endParaRPr>
          </a:p>
        </p:txBody>
      </p:sp>
      <p:sp>
        <p:nvSpPr>
          <p:cNvPr id="5" name="文本框 4"/>
          <p:cNvSpPr txBox="1"/>
          <p:nvPr/>
        </p:nvSpPr>
        <p:spPr>
          <a:xfrm>
            <a:off x="1097279" y="3635957"/>
            <a:ext cx="1957419" cy="369332"/>
          </a:xfrm>
          <a:prstGeom prst="rect">
            <a:avLst/>
          </a:prstGeom>
          <a:noFill/>
        </p:spPr>
        <p:txBody>
          <a:bodyPr wrap="square" rtlCol="0">
            <a:spAutoFit/>
          </a:bodyPr>
          <a:lstStyle/>
          <a:p>
            <a:r>
              <a:rPr lang="en-US" altLang="zh-CN" sz="1800" b="1" dirty="0">
                <a:latin typeface="Times New Roman" panose="02020603050405020304" pitchFamily="18" charset="0"/>
                <a:cs typeface="Times New Roman" panose="02020603050405020304" pitchFamily="18" charset="0"/>
              </a:rPr>
              <a:t>Reason</a:t>
            </a:r>
            <a:endParaRPr lang="en-US" altLang="zh-CN" sz="1800" b="1" dirty="0">
              <a:latin typeface="Times New Roman" panose="02020603050405020304" pitchFamily="18" charset="0"/>
              <a:cs typeface="Times New Roman" panose="02020603050405020304" pitchFamily="18" charset="0"/>
            </a:endParaRPr>
          </a:p>
        </p:txBody>
      </p:sp>
      <p:sp>
        <p:nvSpPr>
          <p:cNvPr id="7" name="文本框 6"/>
          <p:cNvSpPr txBox="1"/>
          <p:nvPr/>
        </p:nvSpPr>
        <p:spPr>
          <a:xfrm>
            <a:off x="1097279" y="4005289"/>
            <a:ext cx="9533876" cy="244682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I</a:t>
            </a:r>
            <a:r>
              <a:rPr lang="en-US" altLang="zh-CN" sz="1800" dirty="0">
                <a:latin typeface="Times New Roman" panose="02020603050405020304" pitchFamily="18" charset="0"/>
                <a:cs typeface="Times New Roman" panose="02020603050405020304" pitchFamily="18" charset="0"/>
              </a:rPr>
              <a:t>nfluence the user interface. Because of the data size and the slow K-means function calculation speed, if call the K- means function too frequent, the speed of back testing will very slow.</a:t>
            </a:r>
            <a:endParaRPr lang="en-US" altLang="zh-CN" sz="1800"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There is no need for short-term calling the K-means function. The data of each calculating is from the average value of the previous year, if the training period is short, the stock pool in each cluster will not change significantly.</a:t>
            </a:r>
            <a:endParaRPr lang="en-US" altLang="zh-CN" sz="1800" dirty="0">
              <a:latin typeface="Times New Roman" panose="02020603050405020304" pitchFamily="18" charset="0"/>
              <a:cs typeface="Times New Roman" panose="02020603050405020304" pitchFamily="18" charset="0"/>
            </a:endParaRPr>
          </a:p>
          <a:p>
            <a:pPr algn="just"/>
            <a:endParaRPr lang="zh-CN"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018752" y="2967335"/>
            <a:ext cx="2154501" cy="923330"/>
          </a:xfrm>
          <a:prstGeom prst="rect">
            <a:avLst/>
          </a:prstGeom>
          <a:noFill/>
        </p:spPr>
        <p:txBody>
          <a:bodyPr wrap="none" lIns="91440" tIns="45720" rIns="91440" bIns="45720">
            <a:spAutoFit/>
          </a:bodyPr>
          <a:lstStyle/>
          <a:p>
            <a:pPr algn="ctr"/>
            <a:r>
              <a:rPr lang="en-US" altLang="zh-CN" sz="5400" b="1" cap="none" spc="0" dirty="0">
                <a:ln w="22225">
                  <a:solidFill>
                    <a:schemeClr val="accent2"/>
                  </a:solidFill>
                  <a:prstDash val="solid"/>
                </a:ln>
                <a:solidFill>
                  <a:schemeClr val="accent2">
                    <a:lumMod val="40000"/>
                    <a:lumOff val="60000"/>
                  </a:schemeClr>
                </a:solidFill>
                <a:effectLst/>
              </a:rPr>
              <a:t>Details</a:t>
            </a:r>
            <a:endParaRPr lang="zh-CN" altLang="en-US" sz="5400" b="1" cap="none" spc="0" dirty="0">
              <a:ln w="22225">
                <a:solidFill>
                  <a:schemeClr val="accent2"/>
                </a:solidFill>
                <a:prstDash val="solid"/>
              </a:ln>
              <a:solidFill>
                <a:schemeClr val="accent2">
                  <a:lumMod val="40000"/>
                  <a:lumOff val="60000"/>
                </a:schemeClr>
              </a:solidFill>
              <a:effectLs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Suggestion Strategy Framework</a:t>
            </a:r>
            <a:endParaRPr lang="zh-CN" altLang="en-US" dirty="0"/>
          </a:p>
        </p:txBody>
      </p:sp>
      <p:sp>
        <p:nvSpPr>
          <p:cNvPr id="3" name="内容占位符 2"/>
          <p:cNvSpPr>
            <a:spLocks noGrp="1"/>
          </p:cNvSpPr>
          <p:nvPr>
            <p:ph idx="1"/>
          </p:nvPr>
        </p:nvSpPr>
        <p:spPr>
          <a:xfrm>
            <a:off x="1097280" y="1845734"/>
            <a:ext cx="10058400" cy="385000"/>
          </a:xfrm>
        </p:spPr>
        <p:txBody>
          <a:bodyPr/>
          <a:lstStyle/>
          <a:p>
            <a:r>
              <a:rPr lang="en-US" altLang="zh-CN" b="1" dirty="0"/>
              <a:t>This module can be divided into three parts</a:t>
            </a:r>
            <a:endParaRPr lang="zh-CN" altLang="en-US" b="1"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80" y="2505670"/>
            <a:ext cx="4769618" cy="129586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t>Factor strategy</a:t>
            </a:r>
            <a:endParaRPr lang="en-US" altLang="zh-CN" dirty="0"/>
          </a:p>
          <a:p>
            <a:pPr marL="285750" indent="-285750">
              <a:lnSpc>
                <a:spcPct val="150000"/>
              </a:lnSpc>
              <a:buFont typeface="Arial" panose="020B0604020202020204" pitchFamily="34" charset="0"/>
              <a:buChar char="•"/>
            </a:pPr>
            <a:r>
              <a:rPr lang="en-US" altLang="zh-CN" dirty="0"/>
              <a:t>Price strategy</a:t>
            </a:r>
            <a:endParaRPr lang="en-US" altLang="zh-CN" dirty="0"/>
          </a:p>
          <a:p>
            <a:pPr marL="285750" indent="-285750">
              <a:lnSpc>
                <a:spcPct val="150000"/>
              </a:lnSpc>
              <a:buFont typeface="Arial" panose="020B0604020202020204" pitchFamily="34" charset="0"/>
              <a:buChar char="•"/>
            </a:pPr>
            <a:r>
              <a:rPr lang="en-US" altLang="zh-CN" dirty="0"/>
              <a:t>Market value strategy</a:t>
            </a:r>
            <a:endParaRPr lang="zh-CN" alt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Factor Strategy</a:t>
            </a:r>
            <a:endParaRPr lang="zh-CN" altLang="en-US" dirty="0"/>
          </a:p>
        </p:txBody>
      </p:sp>
      <p:sp>
        <p:nvSpPr>
          <p:cNvPr id="3" name="内容占位符 2"/>
          <p:cNvSpPr>
            <a:spLocks noGrp="1"/>
          </p:cNvSpPr>
          <p:nvPr>
            <p:ph idx="1"/>
          </p:nvPr>
        </p:nvSpPr>
        <p:spPr>
          <a:xfrm>
            <a:off x="1220875" y="1845733"/>
            <a:ext cx="10058400" cy="2193703"/>
          </a:xfrm>
        </p:spPr>
        <p:txBody>
          <a:bodyPr/>
          <a:lstStyle/>
          <a:p>
            <a:pPr marL="0" indent="0" defTabSz="457200">
              <a:lnSpc>
                <a:spcPct val="150000"/>
              </a:lnSpc>
              <a:buNone/>
            </a:pPr>
            <a:r>
              <a:rPr kumimoji="1" lang="en-GB" altLang="zh-HK" sz="1800" dirty="0">
                <a:solidFill>
                  <a:schemeClr val="tx1"/>
                </a:solidFill>
              </a:rPr>
              <a:t>The multi-factor quantitative trading model is one of the most used stock selection models. This model can obtain excess returns by actively selecting and managing investment portfolios. </a:t>
            </a:r>
            <a:endParaRPr kumimoji="1" lang="en-GB" altLang="zh-HK" sz="1800" dirty="0">
              <a:solidFill>
                <a:schemeClr val="tx1"/>
              </a:solidFill>
            </a:endParaRPr>
          </a:p>
          <a:p>
            <a:pPr marL="0" indent="0" defTabSz="457200">
              <a:lnSpc>
                <a:spcPct val="150000"/>
              </a:lnSpc>
              <a:buNone/>
            </a:pPr>
            <a:r>
              <a:rPr kumimoji="1" lang="en-GB" altLang="zh-HK" sz="1800" dirty="0">
                <a:solidFill>
                  <a:schemeClr val="tx1"/>
                </a:solidFill>
              </a:rPr>
              <a:t>The core of the multi-factor quantitative trading model is that there are many factors in the market, some of which can have a good effect on stock selection in a certain period of time. </a:t>
            </a:r>
            <a:endParaRPr kumimoji="1" lang="en-GB" altLang="zh-HK" sz="1800" dirty="0">
              <a:solidFill>
                <a:schemeClr val="tx1"/>
              </a:solidFill>
            </a:endParaRPr>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80" y="3959049"/>
            <a:ext cx="4873451" cy="203132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HK" dirty="0"/>
              <a:t>Data Preparing and Preprocessing</a:t>
            </a:r>
            <a:endParaRPr kumimoji="1" lang="en-US" altLang="zh-HK" dirty="0"/>
          </a:p>
          <a:p>
            <a:pPr marL="285750" indent="-285750">
              <a:lnSpc>
                <a:spcPct val="150000"/>
              </a:lnSpc>
              <a:buFont typeface="Arial" panose="020B0604020202020204" pitchFamily="34" charset="0"/>
              <a:buChar char="•"/>
            </a:pPr>
            <a:r>
              <a:rPr kumimoji="1" lang="en-US" altLang="zh-HK" dirty="0"/>
              <a:t>Single Factor Validation Test</a:t>
            </a:r>
            <a:endParaRPr kumimoji="1" lang="en-US" altLang="zh-HK" dirty="0"/>
          </a:p>
          <a:p>
            <a:pPr marL="285750" indent="-285750">
              <a:lnSpc>
                <a:spcPct val="150000"/>
              </a:lnSpc>
              <a:buFont typeface="Arial" panose="020B0604020202020204" pitchFamily="34" charset="0"/>
              <a:buChar char="•"/>
            </a:pPr>
            <a:r>
              <a:rPr kumimoji="1" lang="en-US" altLang="zh-HK" dirty="0"/>
              <a:t>Multi-factor Correlation Analysis and Synthesis</a:t>
            </a:r>
            <a:endParaRPr kumimoji="1" lang="en-US" altLang="zh-HK" dirty="0"/>
          </a:p>
          <a:p>
            <a:pPr marL="285750" indent="-285750">
              <a:lnSpc>
                <a:spcPct val="150000"/>
              </a:lnSpc>
              <a:buFont typeface="Arial" panose="020B0604020202020204" pitchFamily="34" charset="0"/>
              <a:buChar char="•"/>
            </a:pPr>
            <a:r>
              <a:rPr kumimoji="1" lang="en-US" altLang="zh-HK" dirty="0"/>
              <a:t>Scoring Method to select stock</a:t>
            </a:r>
            <a:endParaRPr kumimoji="1" lang="en-GB" altLang="zh-HK" dirty="0"/>
          </a:p>
          <a:p>
            <a:endParaRPr lang="zh-CN"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Factor Strategy</a:t>
            </a:r>
            <a:endParaRPr lang="zh-CN" altLang="en-US" dirty="0"/>
          </a:p>
        </p:txBody>
      </p:sp>
      <p:sp>
        <p:nvSpPr>
          <p:cNvPr id="3" name="内容占位符 2"/>
          <p:cNvSpPr>
            <a:spLocks noGrp="1"/>
          </p:cNvSpPr>
          <p:nvPr>
            <p:ph idx="1"/>
          </p:nvPr>
        </p:nvSpPr>
        <p:spPr>
          <a:xfrm>
            <a:off x="1097280" y="1845734"/>
            <a:ext cx="10058400" cy="465387"/>
          </a:xfrm>
        </p:spPr>
        <p:txBody>
          <a:bodyPr/>
          <a:lstStyle/>
          <a:p>
            <a:r>
              <a:rPr kumimoji="1" lang="en-US" altLang="zh-HK" b="1" dirty="0"/>
              <a:t>Data Preparing</a:t>
            </a:r>
            <a:r>
              <a:rPr kumimoji="1" lang="zh-CN" altLang="en-US" b="1" dirty="0"/>
              <a:t> </a:t>
            </a:r>
            <a:r>
              <a:rPr kumimoji="1" lang="en-US" altLang="zh-CN" b="1" dirty="0"/>
              <a:t>and Data Preprocessing</a:t>
            </a:r>
            <a:endParaRPr kumimoji="1" lang="en-US" altLang="zh-HK" b="1" dirty="0"/>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descr="factors"/>
          <p:cNvPicPr>
            <a:picLocks noChangeAspect="1"/>
          </p:cNvPicPr>
          <p:nvPr/>
        </p:nvPicPr>
        <p:blipFill>
          <a:blip r:embed="rId2"/>
          <a:stretch>
            <a:fillRect/>
          </a:stretch>
        </p:blipFill>
        <p:spPr>
          <a:xfrm>
            <a:off x="7836864" y="3421558"/>
            <a:ext cx="3036751" cy="2696347"/>
          </a:xfrm>
          <a:prstGeom prst="rect">
            <a:avLst/>
          </a:prstGeom>
        </p:spPr>
      </p:pic>
      <p:sp>
        <p:nvSpPr>
          <p:cNvPr id="4" name="文本框 3"/>
          <p:cNvSpPr txBox="1"/>
          <p:nvPr/>
        </p:nvSpPr>
        <p:spPr>
          <a:xfrm>
            <a:off x="1097279" y="2419495"/>
            <a:ext cx="9776335" cy="254236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t>Data preparation</a:t>
            </a:r>
            <a:endParaRPr lang="en-US" altLang="zh-CN" dirty="0"/>
          </a:p>
          <a:p>
            <a:pPr>
              <a:lnSpc>
                <a:spcPct val="150000"/>
              </a:lnSpc>
            </a:pPr>
            <a:r>
              <a:rPr lang="en-US" altLang="zh-CN" dirty="0"/>
              <a:t> </a:t>
            </a:r>
            <a:r>
              <a:rPr lang="zh-CN" altLang="en-US" dirty="0"/>
              <a:t>    </a:t>
            </a:r>
            <a:r>
              <a:rPr kumimoji="1" lang="en-US" altLang="zh-HK" dirty="0"/>
              <a:t>CSI 300 stock as the research object , </a:t>
            </a:r>
            <a:r>
              <a:rPr lang="en-US" altLang="zh-CN" dirty="0"/>
              <a:t>211 stocks, 143 factors</a:t>
            </a:r>
            <a:r>
              <a:rPr lang="zh-CN" altLang="en-US" dirty="0"/>
              <a:t> </a:t>
            </a:r>
            <a:r>
              <a:rPr kumimoji="1" lang="en-US" altLang="zh-HK" dirty="0"/>
              <a:t>belonging to </a:t>
            </a:r>
            <a:r>
              <a:rPr lang="en-US" altLang="zh-CN" dirty="0"/>
              <a:t>7 different categories</a:t>
            </a:r>
            <a:endParaRPr lang="en-US" altLang="zh-CN" dirty="0"/>
          </a:p>
          <a:p>
            <a:pPr marL="285750" indent="-285750">
              <a:lnSpc>
                <a:spcPct val="150000"/>
              </a:lnSpc>
              <a:buFont typeface="Arial" panose="020B0604020202020204" pitchFamily="34" charset="0"/>
              <a:buChar char="•"/>
            </a:pPr>
            <a:r>
              <a:rPr lang="en-US" altLang="zh-CN" dirty="0"/>
              <a:t>Data cleaning</a:t>
            </a:r>
            <a:endParaRPr lang="en-US" altLang="zh-CN" dirty="0"/>
          </a:p>
          <a:p>
            <a:pPr marL="285750" indent="-285750">
              <a:lnSpc>
                <a:spcPct val="150000"/>
              </a:lnSpc>
              <a:buFont typeface="Arial" panose="020B0604020202020204" pitchFamily="34" charset="0"/>
              <a:buChar char="•"/>
            </a:pPr>
            <a:r>
              <a:rPr lang="en-US" altLang="zh-CN" dirty="0"/>
              <a:t>Remove extremum</a:t>
            </a:r>
            <a:endParaRPr lang="en-US" altLang="zh-CN" dirty="0"/>
          </a:p>
          <a:p>
            <a:pPr marL="285750" indent="-285750">
              <a:lnSpc>
                <a:spcPct val="150000"/>
              </a:lnSpc>
              <a:buFont typeface="Arial" panose="020B0604020202020204" pitchFamily="34" charset="0"/>
              <a:buChar char="•"/>
            </a:pPr>
            <a:r>
              <a:rPr lang="en-US" altLang="zh-CN" dirty="0"/>
              <a:t>Z-score standardization</a:t>
            </a:r>
            <a:endParaRPr lang="en-US" altLang="zh-CN" dirty="0"/>
          </a:p>
          <a:p>
            <a:pPr marL="285750" indent="-285750">
              <a:lnSpc>
                <a:spcPct val="150000"/>
              </a:lnSpc>
              <a:buFont typeface="Arial" panose="020B0604020202020204" pitchFamily="34" charset="0"/>
              <a:buChar char="•"/>
            </a:pPr>
            <a:r>
              <a:rPr lang="en-US" altLang="zh-CN" dirty="0"/>
              <a:t>Neutralization</a:t>
            </a:r>
            <a:endParaRPr lang="zh-CN"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Factor Strategy</a:t>
            </a:r>
            <a:endParaRPr lang="zh-CN" altLang="en-US" dirty="0"/>
          </a:p>
        </p:txBody>
      </p:sp>
      <p:sp>
        <p:nvSpPr>
          <p:cNvPr id="3" name="内容占位符 2"/>
          <p:cNvSpPr>
            <a:spLocks noGrp="1"/>
          </p:cNvSpPr>
          <p:nvPr>
            <p:ph idx="1"/>
          </p:nvPr>
        </p:nvSpPr>
        <p:spPr>
          <a:xfrm>
            <a:off x="1097280" y="1845734"/>
            <a:ext cx="10058400" cy="395048"/>
          </a:xfrm>
        </p:spPr>
        <p:txBody>
          <a:bodyPr/>
          <a:lstStyle/>
          <a:p>
            <a:r>
              <a:rPr lang="en-GB" altLang="zh-HK" b="1" dirty="0"/>
              <a:t>Single factor validation test</a:t>
            </a:r>
            <a:endParaRPr lang="en-GB" altLang="zh-HK" b="1" dirty="0"/>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80" y="2293294"/>
            <a:ext cx="7254910" cy="369332"/>
          </a:xfrm>
          <a:prstGeom prst="rect">
            <a:avLst/>
          </a:prstGeom>
          <a:noFill/>
        </p:spPr>
        <p:txBody>
          <a:bodyPr wrap="square" rtlCol="0">
            <a:spAutoFit/>
          </a:bodyPr>
          <a:lstStyle/>
          <a:p>
            <a:r>
              <a:rPr lang="en-GB" altLang="zh-HK" dirty="0"/>
              <a:t>Filter out the 143 factors that are stable and effective for stock returns</a:t>
            </a:r>
            <a:endParaRPr lang="zh-CN" altLang="en-US" dirty="0"/>
          </a:p>
        </p:txBody>
      </p:sp>
      <p:pic>
        <p:nvPicPr>
          <p:cNvPr id="5" name="图片 4"/>
          <p:cNvPicPr>
            <a:picLocks noChangeAspect="1"/>
          </p:cNvPicPr>
          <p:nvPr/>
        </p:nvPicPr>
        <p:blipFill>
          <a:blip r:embed="rId2"/>
          <a:stretch>
            <a:fillRect/>
          </a:stretch>
        </p:blipFill>
        <p:spPr>
          <a:xfrm>
            <a:off x="5955341" y="3264376"/>
            <a:ext cx="5200339" cy="2231329"/>
          </a:xfrm>
          <a:prstGeom prst="rect">
            <a:avLst/>
          </a:prstGeom>
        </p:spPr>
      </p:pic>
      <p:sp>
        <p:nvSpPr>
          <p:cNvPr id="7" name="文本框 6"/>
          <p:cNvSpPr txBox="1"/>
          <p:nvPr/>
        </p:nvSpPr>
        <p:spPr>
          <a:xfrm>
            <a:off x="1097280" y="2895044"/>
            <a:ext cx="3537020" cy="369332"/>
          </a:xfrm>
          <a:prstGeom prst="rect">
            <a:avLst/>
          </a:prstGeom>
          <a:noFill/>
        </p:spPr>
        <p:txBody>
          <a:bodyPr wrap="square" rtlCol="0">
            <a:spAutoFit/>
          </a:bodyPr>
          <a:lstStyle/>
          <a:p>
            <a:pPr marL="285750" indent="-285750">
              <a:buFont typeface="Arial" panose="020B0604020202020204" pitchFamily="34" charset="0"/>
              <a:buChar char="•"/>
            </a:pPr>
            <a:r>
              <a:rPr lang="en-GB" altLang="zh-HK" dirty="0"/>
              <a:t>Information Coefficient Analysis</a:t>
            </a:r>
            <a:endParaRPr lang="zh-CN" altLang="en-US" dirty="0"/>
          </a:p>
        </p:txBody>
      </p:sp>
      <p:pic>
        <p:nvPicPr>
          <p:cNvPr id="8" name="圖片 3"/>
          <p:cNvPicPr>
            <a:picLocks noChangeAspect="1"/>
          </p:cNvPicPr>
          <p:nvPr/>
        </p:nvPicPr>
        <p:blipFill rotWithShape="1">
          <a:blip r:embed="rId3"/>
          <a:srcRect t="23647" b="23813"/>
          <a:stretch>
            <a:fillRect/>
          </a:stretch>
        </p:blipFill>
        <p:spPr>
          <a:xfrm>
            <a:off x="1200232" y="3276436"/>
            <a:ext cx="2882764" cy="440715"/>
          </a:xfrm>
          <a:prstGeom prst="rect">
            <a:avLst/>
          </a:prstGeom>
        </p:spPr>
      </p:pic>
      <p:sp>
        <p:nvSpPr>
          <p:cNvPr id="9" name="文本框 8"/>
          <p:cNvSpPr txBox="1"/>
          <p:nvPr/>
        </p:nvSpPr>
        <p:spPr>
          <a:xfrm>
            <a:off x="1097280" y="3826042"/>
            <a:ext cx="2381459" cy="369332"/>
          </a:xfrm>
          <a:prstGeom prst="rect">
            <a:avLst/>
          </a:prstGeom>
          <a:noFill/>
        </p:spPr>
        <p:txBody>
          <a:bodyPr wrap="square" rtlCol="0">
            <a:spAutoFit/>
          </a:bodyPr>
          <a:lstStyle/>
          <a:p>
            <a:pPr marL="285750" indent="-285750">
              <a:buFont typeface="Arial" panose="020B0604020202020204" pitchFamily="34" charset="0"/>
              <a:buChar char="•"/>
            </a:pPr>
            <a:r>
              <a:rPr lang="en-GB" altLang="zh-HK" dirty="0"/>
              <a:t>Returns Analysis</a:t>
            </a:r>
            <a:endParaRPr lang="zh-CN" altLang="en-US" dirty="0"/>
          </a:p>
        </p:txBody>
      </p:sp>
      <p:pic>
        <p:nvPicPr>
          <p:cNvPr id="10" name="圖片 4"/>
          <p:cNvPicPr>
            <a:picLocks noChangeAspect="1"/>
          </p:cNvPicPr>
          <p:nvPr/>
        </p:nvPicPr>
        <p:blipFill>
          <a:blip r:embed="rId4"/>
          <a:stretch>
            <a:fillRect/>
          </a:stretch>
        </p:blipFill>
        <p:spPr>
          <a:xfrm>
            <a:off x="1391785" y="4304265"/>
            <a:ext cx="3160294" cy="728571"/>
          </a:xfrm>
          <a:prstGeom prst="rect">
            <a:avLst/>
          </a:prstGeom>
        </p:spPr>
      </p:pic>
      <p:pic>
        <p:nvPicPr>
          <p:cNvPr id="11" name="圖片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29638" y="5141727"/>
            <a:ext cx="2904131" cy="46596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Factor Strategy</a:t>
            </a:r>
            <a:endParaRPr lang="zh-CN" altLang="en-US" dirty="0"/>
          </a:p>
        </p:txBody>
      </p:sp>
      <p:sp>
        <p:nvSpPr>
          <p:cNvPr id="3" name="内容占位符 2"/>
          <p:cNvSpPr>
            <a:spLocks noGrp="1"/>
          </p:cNvSpPr>
          <p:nvPr>
            <p:ph idx="1"/>
          </p:nvPr>
        </p:nvSpPr>
        <p:spPr>
          <a:xfrm>
            <a:off x="1097280" y="1845734"/>
            <a:ext cx="10058400" cy="385000"/>
          </a:xfrm>
        </p:spPr>
        <p:txBody>
          <a:bodyPr>
            <a:normAutofit lnSpcReduction="10000"/>
          </a:bodyPr>
          <a:lstStyle/>
          <a:p>
            <a:r>
              <a:rPr lang="en-GB" altLang="zh-HK" b="1" dirty="0"/>
              <a:t>Single factor validation test</a:t>
            </a:r>
            <a:endParaRPr lang="en-GB" altLang="zh-HK" b="1" dirty="0"/>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5" name="圖片 3"/>
          <p:cNvPicPr>
            <a:picLocks noChangeAspect="1"/>
          </p:cNvPicPr>
          <p:nvPr/>
        </p:nvPicPr>
        <p:blipFill>
          <a:blip r:embed="rId2"/>
          <a:stretch>
            <a:fillRect/>
          </a:stretch>
        </p:blipFill>
        <p:spPr>
          <a:xfrm>
            <a:off x="4965669" y="2114618"/>
            <a:ext cx="6190011" cy="3844897"/>
          </a:xfrm>
          <a:prstGeom prst="rect">
            <a:avLst/>
          </a:prstGeom>
        </p:spPr>
      </p:pic>
      <p:sp>
        <p:nvSpPr>
          <p:cNvPr id="4" name="文本框 3"/>
          <p:cNvSpPr txBox="1"/>
          <p:nvPr/>
        </p:nvSpPr>
        <p:spPr>
          <a:xfrm>
            <a:off x="1092143" y="2174869"/>
            <a:ext cx="3878664" cy="2031325"/>
          </a:xfrm>
          <a:prstGeom prst="rect">
            <a:avLst/>
          </a:prstGeom>
          <a:noFill/>
        </p:spPr>
        <p:txBody>
          <a:bodyPr wrap="square" rtlCol="0">
            <a:spAutoFit/>
          </a:bodyPr>
          <a:lstStyle/>
          <a:p>
            <a:pPr algn="just">
              <a:lnSpc>
                <a:spcPct val="150000"/>
              </a:lnSpc>
            </a:pPr>
            <a:r>
              <a:rPr lang="en-GB" altLang="zh-HK" dirty="0"/>
              <a:t>Apply factor IC and factor return rate to realize single factor testing and back-testing framework for factor screening, and select 94 factors from 143 factors. </a:t>
            </a:r>
            <a:endParaRPr lang="en-GB" altLang="zh-HK" dirty="0"/>
          </a:p>
          <a:p>
            <a:endParaRPr lang="zh-CN"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Factor Strategy</a:t>
            </a:r>
            <a:endParaRPr lang="zh-CN" altLang="en-US" dirty="0"/>
          </a:p>
        </p:txBody>
      </p:sp>
      <p:sp>
        <p:nvSpPr>
          <p:cNvPr id="3" name="内容占位符 2"/>
          <p:cNvSpPr>
            <a:spLocks noGrp="1"/>
          </p:cNvSpPr>
          <p:nvPr>
            <p:ph idx="1"/>
          </p:nvPr>
        </p:nvSpPr>
        <p:spPr>
          <a:xfrm>
            <a:off x="1097280" y="1845734"/>
            <a:ext cx="10058400" cy="455339"/>
          </a:xfrm>
        </p:spPr>
        <p:txBody>
          <a:bodyPr/>
          <a:lstStyle/>
          <a:p>
            <a:r>
              <a:rPr kumimoji="1" lang="en-US" altLang="zh-HK" b="1" dirty="0"/>
              <a:t>Multi-factor Correlation Analysis and Synthesis</a:t>
            </a:r>
            <a:endParaRPr kumimoji="1" lang="en-US" altLang="zh-HK" b="1" dirty="0"/>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80" y="2248604"/>
            <a:ext cx="7877909" cy="230832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kumimoji="1" lang="en-US" altLang="zh-CN" sz="1800" dirty="0">
                <a:sym typeface="+mn-ea"/>
              </a:rPr>
              <a:t>Correlation analysis for factors of the same category</a:t>
            </a:r>
            <a:endParaRPr kumimoji="1" lang="en-US" altLang="zh-CN" sz="1800" dirty="0">
              <a:sym typeface="+mn-ea"/>
            </a:endParaRPr>
          </a:p>
          <a:p>
            <a:pPr marL="285750" indent="-285750" algn="just">
              <a:lnSpc>
                <a:spcPct val="150000"/>
              </a:lnSpc>
              <a:buFont typeface="Arial" panose="020B0604020202020204" pitchFamily="34" charset="0"/>
              <a:buChar char="•"/>
            </a:pPr>
            <a:r>
              <a:rPr lang="en-GB" altLang="zh-HK" sz="1800" dirty="0"/>
              <a:t>PCA synthesize different types of high-correlation factors separately</a:t>
            </a:r>
            <a:endParaRPr lang="en-GB" altLang="zh-HK" sz="1800" dirty="0"/>
          </a:p>
          <a:p>
            <a:pPr marL="285750" indent="-285750" algn="just">
              <a:lnSpc>
                <a:spcPct val="150000"/>
              </a:lnSpc>
              <a:buFont typeface="Arial" panose="020B0604020202020204" pitchFamily="34" charset="0"/>
              <a:buChar char="•"/>
            </a:pPr>
            <a:r>
              <a:rPr lang="en-GB" altLang="zh-HK" sz="1800" dirty="0"/>
              <a:t>A</a:t>
            </a:r>
            <a:r>
              <a:rPr lang="en-GB" altLang="zh-HK" dirty="0"/>
              <a:t>lso keep factors that have not been synthesized due to their weak correlation to other factors , putting them together,  finally getting 33 factors.</a:t>
            </a:r>
            <a:endParaRPr lang="en-GB" altLang="zh-HK" sz="1800" dirty="0"/>
          </a:p>
          <a:p>
            <a:pPr marL="285750" indent="-285750">
              <a:buFont typeface="Arial" panose="020B0604020202020204" pitchFamily="34" charset="0"/>
              <a:buChar char="•"/>
            </a:pPr>
            <a:endParaRPr kumimoji="1" lang="en-US" altLang="zh-CN" sz="1800" dirty="0"/>
          </a:p>
          <a:p>
            <a:endParaRPr lang="zh-CN" altLang="en-US" dirty="0"/>
          </a:p>
        </p:txBody>
      </p:sp>
      <p:pic>
        <p:nvPicPr>
          <p:cNvPr id="5" name="图片 4"/>
          <p:cNvPicPr>
            <a:picLocks noChangeAspect="1"/>
          </p:cNvPicPr>
          <p:nvPr/>
        </p:nvPicPr>
        <p:blipFill>
          <a:blip r:embed="rId2"/>
          <a:stretch>
            <a:fillRect/>
          </a:stretch>
        </p:blipFill>
        <p:spPr>
          <a:xfrm>
            <a:off x="1220762" y="4083751"/>
            <a:ext cx="7218290" cy="152413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Factor Strategy</a:t>
            </a:r>
            <a:endParaRPr lang="zh-CN" altLang="en-US" dirty="0"/>
          </a:p>
        </p:txBody>
      </p:sp>
      <p:sp>
        <p:nvSpPr>
          <p:cNvPr id="3" name="内容占位符 2"/>
          <p:cNvSpPr>
            <a:spLocks noGrp="1"/>
          </p:cNvSpPr>
          <p:nvPr>
            <p:ph idx="1"/>
          </p:nvPr>
        </p:nvSpPr>
        <p:spPr>
          <a:xfrm>
            <a:off x="1097280" y="1845734"/>
            <a:ext cx="10058400" cy="425193"/>
          </a:xfrm>
        </p:spPr>
        <p:txBody>
          <a:bodyPr/>
          <a:lstStyle/>
          <a:p>
            <a:r>
              <a:rPr kumimoji="1" lang="en-US" altLang="zh-HK" dirty="0"/>
              <a:t> </a:t>
            </a:r>
            <a:r>
              <a:rPr kumimoji="1" lang="en-US" altLang="zh-HK" b="1" dirty="0"/>
              <a:t>Scoring Method</a:t>
            </a:r>
            <a:endParaRPr kumimoji="1" lang="en-US" altLang="zh-HK" b="1" dirty="0"/>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80" y="2180492"/>
            <a:ext cx="9376411" cy="1711366"/>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GB" altLang="zh-HK" dirty="0"/>
              <a:t>Select 8 factors obtained by PCA synthesis for scoring method. Score these factors of each stock </a:t>
            </a:r>
            <a:endParaRPr lang="en-GB" altLang="zh-HK" dirty="0"/>
          </a:p>
          <a:p>
            <a:pPr marL="285750" indent="-285750" algn="just">
              <a:lnSpc>
                <a:spcPct val="150000"/>
              </a:lnSpc>
              <a:buFont typeface="Arial" panose="020B0604020202020204" pitchFamily="34" charset="0"/>
              <a:buChar char="•"/>
            </a:pPr>
            <a:r>
              <a:rPr lang="en-GB" altLang="zh-HK" dirty="0"/>
              <a:t>Sum the score obtaining the total score and rank stock according to the total score</a:t>
            </a:r>
            <a:endParaRPr lang="en-GB" altLang="zh-HK" dirty="0"/>
          </a:p>
          <a:p>
            <a:pPr marL="285750" indent="-285750" algn="just">
              <a:lnSpc>
                <a:spcPct val="150000"/>
              </a:lnSpc>
              <a:buFont typeface="Arial" panose="020B0604020202020204" pitchFamily="34" charset="0"/>
              <a:buChar char="•"/>
            </a:pPr>
            <a:r>
              <a:rPr kumimoji="1" lang="en-GB" altLang="zh-HK" dirty="0"/>
              <a:t>The trading rule is to adjust the position once a day and sell the stocks already held, buy stocks in the new stock pool.</a:t>
            </a:r>
            <a:endParaRPr lang="en-GB" altLang="zh-HK" dirty="0"/>
          </a:p>
        </p:txBody>
      </p:sp>
      <p:pic>
        <p:nvPicPr>
          <p:cNvPr id="7" name="圖片 3"/>
          <p:cNvPicPr>
            <a:picLocks noChangeAspect="1"/>
          </p:cNvPicPr>
          <p:nvPr/>
        </p:nvPicPr>
        <p:blipFill rotWithShape="1">
          <a:blip r:embed="rId2"/>
          <a:srcRect b="25068"/>
          <a:stretch>
            <a:fillRect/>
          </a:stretch>
        </p:blipFill>
        <p:spPr>
          <a:xfrm>
            <a:off x="1474993" y="4020457"/>
            <a:ext cx="6231546" cy="131089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Project Background</a:t>
            </a:r>
            <a:endParaRPr lang="zh-CN" altLang="en-US" dirty="0"/>
          </a:p>
        </p:txBody>
      </p:sp>
      <p:sp>
        <p:nvSpPr>
          <p:cNvPr id="3" name="内容占位符 2"/>
          <p:cNvSpPr>
            <a:spLocks noGrp="1"/>
          </p:cNvSpPr>
          <p:nvPr>
            <p:ph idx="1"/>
          </p:nvPr>
        </p:nvSpPr>
        <p:spPr>
          <a:xfrm>
            <a:off x="1097280" y="1930968"/>
            <a:ext cx="9976004" cy="4023360"/>
          </a:xfrm>
        </p:spPr>
        <p:txBody>
          <a:bodyPr>
            <a:normAutofit/>
          </a:bodyPr>
          <a:lstStyle/>
          <a:p>
            <a:pPr algn="just"/>
            <a:r>
              <a:rPr lang="en-GB" altLang="zh-CN" sz="2400" kern="50" dirty="0">
                <a:effectLst/>
                <a:latin typeface="Times New Roman" panose="02020603050405020304" pitchFamily="18" charset="0"/>
                <a:ea typeface="DejaVu Sans"/>
              </a:rPr>
              <a:t>Due to many uncertain factors in the financial market, especially every investment decision made by investors under the guidance of subjective emotions, many investors' decisions are wrong, so quantitative trading comes into being.</a:t>
            </a:r>
            <a:endParaRPr lang="en-GB" altLang="zh-CN" sz="2400" kern="50" dirty="0">
              <a:effectLst/>
              <a:latin typeface="Times New Roman" panose="02020603050405020304" pitchFamily="18" charset="0"/>
              <a:ea typeface="DejaVu Sans"/>
            </a:endParaRPr>
          </a:p>
          <a:p>
            <a:pPr algn="just"/>
            <a:endParaRPr lang="en-GB" altLang="zh-CN" sz="2400" kern="50" dirty="0">
              <a:effectLst/>
              <a:latin typeface="Times New Roman" panose="02020603050405020304" pitchFamily="18" charset="0"/>
              <a:ea typeface="DejaVu Sans"/>
            </a:endParaRPr>
          </a:p>
          <a:p>
            <a:pPr algn="just"/>
            <a:r>
              <a:rPr lang="en-US" altLang="zh-CN" sz="2400" kern="50" dirty="0">
                <a:effectLst/>
                <a:latin typeface="Times New Roman" panose="02020603050405020304" pitchFamily="18" charset="0"/>
                <a:ea typeface="等线" panose="02010600030101010101" pitchFamily="2" charset="-122"/>
              </a:rPr>
              <a:t>The goal of the project is to complete a quantitative trading system. </a:t>
            </a:r>
            <a:r>
              <a:rPr lang="en-GB" altLang="zh-CN" sz="2400" kern="50" dirty="0">
                <a:effectLst/>
                <a:latin typeface="Times New Roman" panose="02020603050405020304" pitchFamily="18" charset="0"/>
                <a:ea typeface="等线" panose="02010600030101010101" pitchFamily="2" charset="-122"/>
              </a:rPr>
              <a:t>The main purpose of this project is to help users with portfolio selection and asset allocation. Specifically, users can use different strategies and asset allocation methods in the quantitative trading system to select portfolios and back-test the selected portfolio to verify the rate of return of the portfolio.</a:t>
            </a:r>
            <a:endParaRPr lang="en-US" altLang="zh-CN" sz="1600" b="0" i="0" kern="1200" dirty="0">
              <a:solidFill>
                <a:schemeClr val="tx1"/>
              </a:solidFill>
              <a:effectLst/>
              <a:latin typeface="+mn-lt"/>
              <a:ea typeface="+mn-ea"/>
              <a:cs typeface="+mn-cs"/>
            </a:endParaRPr>
          </a:p>
          <a:p>
            <a:pPr marL="0" indent="0">
              <a:lnSpc>
                <a:spcPct val="100000"/>
              </a:lnSpc>
              <a:buNone/>
            </a:pPr>
            <a:endParaRPr lang="en-US" altLang="zh-CN" sz="2100" dirty="0"/>
          </a:p>
        </p:txBody>
      </p:sp>
      <p:pic>
        <p:nvPicPr>
          <p:cNvPr id="5"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Price Strategy &amp; Market Value Strategy</a:t>
            </a:r>
            <a:endParaRPr lang="zh-CN" altLang="en-US" dirty="0"/>
          </a:p>
        </p:txBody>
      </p:sp>
      <p:sp>
        <p:nvSpPr>
          <p:cNvPr id="3" name="内容占位符 2"/>
          <p:cNvSpPr>
            <a:spLocks noGrp="1"/>
          </p:cNvSpPr>
          <p:nvPr>
            <p:ph idx="1"/>
          </p:nvPr>
        </p:nvSpPr>
        <p:spPr>
          <a:xfrm>
            <a:off x="1097280" y="1845734"/>
            <a:ext cx="10058400" cy="425193"/>
          </a:xfrm>
        </p:spPr>
        <p:txBody>
          <a:bodyPr/>
          <a:lstStyle/>
          <a:p>
            <a:r>
              <a:rPr lang="en-GB" altLang="zh-HK" b="1" dirty="0"/>
              <a:t>New Factor Defined</a:t>
            </a:r>
            <a:endParaRPr lang="en-GB" altLang="zh-HK" b="1" dirty="0"/>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5" name="圖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71972" y="2270927"/>
            <a:ext cx="3726723" cy="843064"/>
          </a:xfrm>
          <a:prstGeom prst="rect">
            <a:avLst/>
          </a:prstGeom>
        </p:spPr>
      </p:pic>
      <p:pic>
        <p:nvPicPr>
          <p:cNvPr id="7" name="圖片 6"/>
          <p:cNvPicPr>
            <a:picLocks noChangeAspect="1"/>
          </p:cNvPicPr>
          <p:nvPr/>
        </p:nvPicPr>
        <p:blipFill rotWithShape="1">
          <a:blip r:embed="rId3" cstate="print">
            <a:extLst>
              <a:ext uri="{28A0092B-C50C-407E-A947-70E740481C1C}">
                <a14:useLocalDpi xmlns:a14="http://schemas.microsoft.com/office/drawing/2010/main" val="0"/>
              </a:ext>
            </a:extLst>
          </a:blip>
          <a:srcRect b="14699"/>
          <a:stretch>
            <a:fillRect/>
          </a:stretch>
        </p:blipFill>
        <p:spPr>
          <a:xfrm>
            <a:off x="1002602" y="3113991"/>
            <a:ext cx="6442890" cy="582890"/>
          </a:xfrm>
          <a:prstGeom prst="rect">
            <a:avLst/>
          </a:prstGeom>
        </p:spPr>
      </p:pic>
      <p:pic>
        <p:nvPicPr>
          <p:cNvPr id="8" name="圖片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97280" y="4025398"/>
            <a:ext cx="7492271" cy="586826"/>
          </a:xfrm>
          <a:prstGeom prst="rect">
            <a:avLst/>
          </a:prstGeom>
        </p:spPr>
      </p:pic>
      <p:pic>
        <p:nvPicPr>
          <p:cNvPr id="9" name="圖片 11"/>
          <p:cNvPicPr>
            <a:picLocks noChangeAspect="1"/>
          </p:cNvPicPr>
          <p:nvPr/>
        </p:nvPicPr>
        <p:blipFill rotWithShape="1">
          <a:blip r:embed="rId5" cstate="print">
            <a:extLst>
              <a:ext uri="{28A0092B-C50C-407E-A947-70E740481C1C}">
                <a14:useLocalDpi xmlns:a14="http://schemas.microsoft.com/office/drawing/2010/main" val="0"/>
              </a:ext>
            </a:extLst>
          </a:blip>
          <a:srcRect b="31235"/>
          <a:stretch>
            <a:fillRect/>
          </a:stretch>
        </p:blipFill>
        <p:spPr>
          <a:xfrm>
            <a:off x="845566" y="4940741"/>
            <a:ext cx="4773747" cy="462939"/>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Price Strategy &amp; Market Value Strategy</a:t>
            </a:r>
            <a:endParaRPr lang="zh-CN" altLang="en-US" dirty="0"/>
          </a:p>
        </p:txBody>
      </p:sp>
      <p:sp>
        <p:nvSpPr>
          <p:cNvPr id="3" name="内容占位符 2"/>
          <p:cNvSpPr>
            <a:spLocks noGrp="1"/>
          </p:cNvSpPr>
          <p:nvPr>
            <p:ph idx="1"/>
          </p:nvPr>
        </p:nvSpPr>
        <p:spPr>
          <a:xfrm>
            <a:off x="1097280" y="1845734"/>
            <a:ext cx="10058400" cy="455339"/>
          </a:xfrm>
        </p:spPr>
        <p:txBody>
          <a:bodyPr/>
          <a:lstStyle/>
          <a:p>
            <a:r>
              <a:rPr lang="en-GB" altLang="zh-HK" b="1" dirty="0"/>
              <a:t>Price Strategy</a:t>
            </a:r>
            <a:endParaRPr lang="en-GB" altLang="zh-HK" b="1" dirty="0"/>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80" y="2230733"/>
            <a:ext cx="9386459" cy="1711366"/>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GB" altLang="zh-HK" dirty="0"/>
              <a:t>After determining the adjustment date, the price data of the year before the adjustment date will be extracted, and the extracted data will be used to calculate the defined factor value.</a:t>
            </a:r>
            <a:endParaRPr lang="en-GB" altLang="zh-HK" dirty="0"/>
          </a:p>
          <a:p>
            <a:pPr marL="285750" indent="-285750" algn="just">
              <a:lnSpc>
                <a:spcPct val="150000"/>
              </a:lnSpc>
              <a:buFont typeface="Arial" panose="020B0604020202020204" pitchFamily="34" charset="0"/>
              <a:buChar char="•"/>
            </a:pPr>
            <a:r>
              <a:rPr lang="en-GB" altLang="zh-HK" dirty="0"/>
              <a:t>Each round the system will select the top-ranked stocks for this factor. The selected portfolio will be the target of this round of adjustment. </a:t>
            </a:r>
            <a:endParaRPr lang="en-GB" altLang="zh-HK" dirty="0"/>
          </a:p>
        </p:txBody>
      </p:sp>
      <p:pic>
        <p:nvPicPr>
          <p:cNvPr id="7" name="圖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86976" y="3942099"/>
            <a:ext cx="5007065" cy="1132704"/>
          </a:xfrm>
          <a:prstGeom prst="rect">
            <a:avLst/>
          </a:prstGeom>
        </p:spPr>
      </p:pic>
      <p:pic>
        <p:nvPicPr>
          <p:cNvPr id="8" name="圖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64394" y="4968709"/>
            <a:ext cx="7852228" cy="832812"/>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Price Strategy &amp; Market Value Strategy</a:t>
            </a:r>
            <a:endParaRPr lang="zh-CN" altLang="en-US" dirty="0"/>
          </a:p>
        </p:txBody>
      </p:sp>
      <p:sp>
        <p:nvSpPr>
          <p:cNvPr id="3" name="内容占位符 2"/>
          <p:cNvSpPr>
            <a:spLocks noGrp="1"/>
          </p:cNvSpPr>
          <p:nvPr>
            <p:ph idx="1"/>
          </p:nvPr>
        </p:nvSpPr>
        <p:spPr>
          <a:xfrm>
            <a:off x="1097280" y="1845734"/>
            <a:ext cx="10058400" cy="415145"/>
          </a:xfrm>
        </p:spPr>
        <p:txBody>
          <a:bodyPr/>
          <a:lstStyle/>
          <a:p>
            <a:r>
              <a:rPr lang="en-GB" altLang="zh-HK" b="1" dirty="0"/>
              <a:t>Market Value Strategy</a:t>
            </a:r>
            <a:endParaRPr lang="en-GB" altLang="zh-HK" b="1" dirty="0"/>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80" y="2369253"/>
            <a:ext cx="9947868" cy="1615827"/>
          </a:xfrm>
          <a:prstGeom prst="rect">
            <a:avLst/>
          </a:prstGeom>
          <a:noFill/>
        </p:spPr>
        <p:txBody>
          <a:bodyPr wrap="square" rtlCol="0">
            <a:spAutoFit/>
          </a:bodyPr>
          <a:lstStyle/>
          <a:p>
            <a:pPr algn="just">
              <a:lnSpc>
                <a:spcPct val="150000"/>
              </a:lnSpc>
            </a:pPr>
            <a:r>
              <a:rPr lang="en-GB" altLang="zh-CN" dirty="0">
                <a:solidFill>
                  <a:srgbClr val="000000"/>
                </a:solidFill>
              </a:rPr>
              <a:t>C</a:t>
            </a:r>
            <a:r>
              <a:rPr lang="en-GB" altLang="zh-HK" dirty="0">
                <a:solidFill>
                  <a:srgbClr val="000000"/>
                </a:solidFill>
              </a:rPr>
              <a:t>alculates the factor defined in the project</a:t>
            </a:r>
            <a:r>
              <a:rPr lang="en-US" altLang="zh-HK" dirty="0">
                <a:solidFill>
                  <a:srgbClr val="000000"/>
                </a:solidFill>
              </a:rPr>
              <a:t>, </a:t>
            </a:r>
            <a:r>
              <a:rPr lang="en-GB" altLang="zh-HK" dirty="0">
                <a:solidFill>
                  <a:srgbClr val="000000"/>
                </a:solidFill>
              </a:rPr>
              <a:t>and</a:t>
            </a:r>
            <a:r>
              <a:rPr lang="zh-CN" altLang="en-US" dirty="0"/>
              <a:t> </a:t>
            </a:r>
            <a:r>
              <a:rPr lang="en-GB" altLang="zh-HK" dirty="0">
                <a:solidFill>
                  <a:srgbClr val="000000"/>
                </a:solidFill>
              </a:rPr>
              <a:t>sort the stocks according to the size of the factor, at last, select top-ranked stocks according to the factor in each repositioning cycle to form a new round of portfolio.</a:t>
            </a:r>
            <a:endParaRPr lang="en-GB" altLang="zh-HK" dirty="0"/>
          </a:p>
          <a:p>
            <a:endParaRPr lang="zh-CN" altLang="en-US" dirty="0"/>
          </a:p>
        </p:txBody>
      </p:sp>
      <p:pic>
        <p:nvPicPr>
          <p:cNvPr id="7" name="圖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67681" y="3527102"/>
            <a:ext cx="5007065" cy="1132704"/>
          </a:xfrm>
          <a:prstGeom prst="rect">
            <a:avLst/>
          </a:prstGeom>
        </p:spPr>
      </p:pic>
      <p:pic>
        <p:nvPicPr>
          <p:cNvPr id="8" name="圖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3973" y="4536212"/>
            <a:ext cx="9174480" cy="718584"/>
          </a:xfrm>
          <a:prstGeom prst="rect">
            <a:avLst/>
          </a:prstGeom>
        </p:spPr>
      </p:pic>
      <p:pic>
        <p:nvPicPr>
          <p:cNvPr id="9" name="圖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75250" y="5210938"/>
            <a:ext cx="6274438" cy="884857"/>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Asset Allocation Method</a:t>
            </a:r>
            <a:endParaRPr lang="zh-CN" altLang="en-US" dirty="0"/>
          </a:p>
        </p:txBody>
      </p:sp>
      <p:sp>
        <p:nvSpPr>
          <p:cNvPr id="3" name="内容占位符 2"/>
          <p:cNvSpPr>
            <a:spLocks noGrp="1"/>
          </p:cNvSpPr>
          <p:nvPr>
            <p:ph idx="1"/>
          </p:nvPr>
        </p:nvSpPr>
        <p:spPr>
          <a:xfrm>
            <a:off x="1097280" y="1845734"/>
            <a:ext cx="10058400" cy="666354"/>
          </a:xfrm>
        </p:spPr>
        <p:txBody>
          <a:bodyPr/>
          <a:lstStyle/>
          <a:p>
            <a:r>
              <a:rPr kumimoji="1" lang="en-GB" altLang="zh-HK" dirty="0"/>
              <a:t>Two methods in the system to calculate the ratio of positions and the share of long and short.</a:t>
            </a:r>
            <a:endParaRPr kumimoji="1" lang="en-GB" altLang="zh-HK" dirty="0"/>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80" y="2327422"/>
            <a:ext cx="6280220" cy="369332"/>
          </a:xfrm>
          <a:prstGeom prst="rect">
            <a:avLst/>
          </a:prstGeom>
          <a:noFill/>
        </p:spPr>
        <p:txBody>
          <a:bodyPr wrap="square" rtlCol="0">
            <a:spAutoFit/>
          </a:bodyPr>
          <a:lstStyle/>
          <a:p>
            <a:pPr marL="342900" indent="-342900">
              <a:buFont typeface="+mj-lt"/>
              <a:buAutoNum type="arabicPeriod"/>
            </a:pPr>
            <a:r>
              <a:rPr kumimoji="1" lang="en-GB" altLang="zh-HK" b="1" dirty="0"/>
              <a:t>Equal Weight Method</a:t>
            </a:r>
            <a:endParaRPr kumimoji="1" lang="en-GB" altLang="zh-HK" b="1" dirty="0"/>
          </a:p>
        </p:txBody>
      </p:sp>
      <p:sp>
        <p:nvSpPr>
          <p:cNvPr id="5" name="文本框 4"/>
          <p:cNvSpPr txBox="1"/>
          <p:nvPr/>
        </p:nvSpPr>
        <p:spPr>
          <a:xfrm>
            <a:off x="1477107" y="2809110"/>
            <a:ext cx="6029011" cy="369332"/>
          </a:xfrm>
          <a:prstGeom prst="rect">
            <a:avLst/>
          </a:prstGeom>
          <a:noFill/>
        </p:spPr>
        <p:txBody>
          <a:bodyPr wrap="square" rtlCol="0">
            <a:spAutoFit/>
          </a:bodyPr>
          <a:lstStyle/>
          <a:p>
            <a:pPr marL="285750" indent="-285750">
              <a:buFont typeface="Arial" panose="020B0604020202020204" pitchFamily="34" charset="0"/>
              <a:buChar char="•"/>
            </a:pPr>
            <a:r>
              <a:rPr kumimoji="1" lang="en-GB" altLang="zh-HK" dirty="0"/>
              <a:t> The total assets are distributed using an average method</a:t>
            </a:r>
            <a:endParaRPr lang="zh-CN" altLang="en-US" dirty="0"/>
          </a:p>
        </p:txBody>
      </p:sp>
      <p:sp>
        <p:nvSpPr>
          <p:cNvPr id="7" name="文本框 6"/>
          <p:cNvSpPr txBox="1"/>
          <p:nvPr/>
        </p:nvSpPr>
        <p:spPr>
          <a:xfrm>
            <a:off x="1097280" y="3290798"/>
            <a:ext cx="4441371" cy="646331"/>
          </a:xfrm>
          <a:prstGeom prst="rect">
            <a:avLst/>
          </a:prstGeom>
          <a:noFill/>
        </p:spPr>
        <p:txBody>
          <a:bodyPr wrap="square" rtlCol="0">
            <a:spAutoFit/>
          </a:bodyPr>
          <a:lstStyle/>
          <a:p>
            <a:r>
              <a:rPr kumimoji="1" lang="en-GB" altLang="zh-HK" b="1" dirty="0"/>
              <a:t>2.   Market Value Weight Method</a:t>
            </a:r>
            <a:endParaRPr kumimoji="1" lang="en-GB" altLang="zh-HK" b="1" dirty="0"/>
          </a:p>
          <a:p>
            <a:endParaRPr lang="zh-CN" altLang="en-US" dirty="0"/>
          </a:p>
        </p:txBody>
      </p:sp>
      <p:sp>
        <p:nvSpPr>
          <p:cNvPr id="8" name="文本框 7"/>
          <p:cNvSpPr txBox="1"/>
          <p:nvPr/>
        </p:nvSpPr>
        <p:spPr>
          <a:xfrm>
            <a:off x="1477107" y="3679559"/>
            <a:ext cx="9355015" cy="120032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GB" altLang="zh-HK" dirty="0"/>
              <a:t>System reads in market value data and matches it according to the market value of each stock</a:t>
            </a:r>
            <a:endParaRPr kumimoji="1" lang="en-GB" altLang="zh-HK" dirty="0"/>
          </a:p>
          <a:p>
            <a:pPr marL="285750" indent="-285750">
              <a:lnSpc>
                <a:spcPct val="150000"/>
              </a:lnSpc>
              <a:buFont typeface="Arial" panose="020B0604020202020204" pitchFamily="34" charset="0"/>
              <a:buChar char="•"/>
            </a:pPr>
            <a:r>
              <a:rPr kumimoji="1" lang="en-GB" altLang="zh-HK" dirty="0"/>
              <a:t>The larger of market value, the more of the proportion in the new portfolio</a:t>
            </a:r>
            <a:endParaRPr kumimoji="1" lang="en-GB" altLang="zh-HK" dirty="0"/>
          </a:p>
          <a:p>
            <a:pPr marL="285750" indent="-285750">
              <a:buFont typeface="Arial" panose="020B0604020202020204" pitchFamily="34" charset="0"/>
              <a:buChar char="•"/>
            </a:pPr>
            <a:endParaRPr lang="zh-CN"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Asset Allocation Method</a:t>
            </a:r>
            <a:endParaRPr lang="zh-CN" altLang="en-US" dirty="0"/>
          </a:p>
        </p:txBody>
      </p:sp>
      <p:sp>
        <p:nvSpPr>
          <p:cNvPr id="3" name="内容占位符 2"/>
          <p:cNvSpPr>
            <a:spLocks noGrp="1"/>
          </p:cNvSpPr>
          <p:nvPr>
            <p:ph idx="1"/>
          </p:nvPr>
        </p:nvSpPr>
        <p:spPr>
          <a:xfrm>
            <a:off x="1097280" y="1845734"/>
            <a:ext cx="10058400" cy="415145"/>
          </a:xfrm>
        </p:spPr>
        <p:txBody>
          <a:bodyPr/>
          <a:lstStyle/>
          <a:p>
            <a:r>
              <a:rPr kumimoji="1" lang="en-GB" altLang="zh-HK" b="1" dirty="0"/>
              <a:t>Asset Matching A</a:t>
            </a:r>
            <a:r>
              <a:rPr lang="en-GB" altLang="zh-HK" b="1" dirty="0"/>
              <a:t>djustment</a:t>
            </a:r>
            <a:endParaRPr lang="en-GB" altLang="zh-HK" b="1" dirty="0"/>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5" name="圖片 5"/>
          <p:cNvPicPr>
            <a:picLocks noChangeAspect="1"/>
          </p:cNvPicPr>
          <p:nvPr/>
        </p:nvPicPr>
        <p:blipFill>
          <a:blip r:embed="rId2"/>
          <a:stretch>
            <a:fillRect/>
          </a:stretch>
        </p:blipFill>
        <p:spPr>
          <a:xfrm>
            <a:off x="6343004" y="2456048"/>
            <a:ext cx="4812676" cy="2969985"/>
          </a:xfrm>
          <a:prstGeom prst="rect">
            <a:avLst/>
          </a:prstGeom>
        </p:spPr>
      </p:pic>
      <p:sp>
        <p:nvSpPr>
          <p:cNvPr id="4" name="文本框 3"/>
          <p:cNvSpPr txBox="1"/>
          <p:nvPr/>
        </p:nvSpPr>
        <p:spPr>
          <a:xfrm>
            <a:off x="1097279" y="2369253"/>
            <a:ext cx="4812675" cy="2614729"/>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GB" altLang="zh-HK" dirty="0"/>
              <a:t>Stocks appear on the new portfolio and old portfolio lists</a:t>
            </a:r>
            <a:endParaRPr lang="en-GB" altLang="zh-HK" dirty="0"/>
          </a:p>
          <a:p>
            <a:pPr marL="285750" indent="-285750" algn="just">
              <a:lnSpc>
                <a:spcPct val="150000"/>
              </a:lnSpc>
              <a:buFont typeface="Arial" panose="020B0604020202020204" pitchFamily="34" charset="0"/>
              <a:buChar char="•"/>
            </a:pPr>
            <a:r>
              <a:rPr lang="en-GB" altLang="zh-HK" dirty="0"/>
              <a:t>The stock only appears in the new portfolio but not in the old portfolio list</a:t>
            </a:r>
            <a:endParaRPr lang="en-GB" altLang="zh-HK" dirty="0"/>
          </a:p>
          <a:p>
            <a:pPr marL="285750" indent="-285750" algn="just">
              <a:lnSpc>
                <a:spcPct val="150000"/>
              </a:lnSpc>
              <a:buFont typeface="Arial" panose="020B0604020202020204" pitchFamily="34" charset="0"/>
              <a:buChar char="•"/>
            </a:pPr>
            <a:r>
              <a:rPr lang="en-GB" altLang="zh-HK" dirty="0"/>
              <a:t>The stock only appears in the old portfolio but not in the new portfolio list</a:t>
            </a:r>
            <a:endParaRPr lang="en-GB" altLang="zh-HK"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Asset Allocation Method</a:t>
            </a:r>
            <a:endParaRPr lang="zh-CN" altLang="en-US" dirty="0"/>
          </a:p>
        </p:txBody>
      </p:sp>
      <p:sp>
        <p:nvSpPr>
          <p:cNvPr id="3" name="内容占位符 2"/>
          <p:cNvSpPr>
            <a:spLocks noGrp="1"/>
          </p:cNvSpPr>
          <p:nvPr>
            <p:ph idx="1"/>
          </p:nvPr>
        </p:nvSpPr>
        <p:spPr>
          <a:xfrm>
            <a:off x="1097280" y="1845734"/>
            <a:ext cx="10058400" cy="385000"/>
          </a:xfrm>
        </p:spPr>
        <p:txBody>
          <a:bodyPr>
            <a:normAutofit lnSpcReduction="10000"/>
          </a:bodyPr>
          <a:lstStyle/>
          <a:p>
            <a:r>
              <a:rPr kumimoji="1" lang="en-GB" altLang="zh-HK" b="1" dirty="0">
                <a:solidFill>
                  <a:schemeClr val="tx1"/>
                </a:solidFill>
              </a:rPr>
              <a:t>Asset Matching A</a:t>
            </a:r>
            <a:r>
              <a:rPr lang="en-GB" altLang="zh-HK" b="1" dirty="0">
                <a:solidFill>
                  <a:schemeClr val="tx1"/>
                </a:solidFill>
              </a:rPr>
              <a:t>djustment</a:t>
            </a:r>
            <a:endParaRPr lang="en-GB" altLang="zh-HK" b="1" dirty="0">
              <a:solidFill>
                <a:schemeClr val="tx1"/>
              </a:solidFill>
            </a:endParaRPr>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80" y="2230734"/>
            <a:ext cx="8792308" cy="1711366"/>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GB" altLang="zh-HK" dirty="0"/>
              <a:t>A</a:t>
            </a:r>
            <a:r>
              <a:rPr lang="en-GB" altLang="zh-CN" dirty="0"/>
              <a:t>ssume the assets can be divided indefinitely</a:t>
            </a:r>
            <a:endParaRPr lang="en-GB" altLang="zh-CN" dirty="0"/>
          </a:p>
          <a:p>
            <a:pPr marL="285750" indent="-285750" algn="just">
              <a:lnSpc>
                <a:spcPct val="150000"/>
              </a:lnSpc>
              <a:buFont typeface="Arial" panose="020B0604020202020204" pitchFamily="34" charset="0"/>
              <a:buChar char="•"/>
            </a:pPr>
            <a:r>
              <a:rPr lang="en-GB" altLang="zh-CN" dirty="0"/>
              <a:t>Get two tables(lists) stored in hands. </a:t>
            </a:r>
            <a:r>
              <a:rPr lang="en-GB" altLang="zh-CN" dirty="0">
                <a:solidFill>
                  <a:srgbClr val="FF0000"/>
                </a:solidFill>
              </a:rPr>
              <a:t>Long list </a:t>
            </a:r>
            <a:r>
              <a:rPr lang="en-GB" altLang="zh-CN" dirty="0"/>
              <a:t>shows the stocks and shares we need to </a:t>
            </a:r>
            <a:r>
              <a:rPr lang="en-GB" altLang="zh-CN" dirty="0">
                <a:solidFill>
                  <a:srgbClr val="FF0000"/>
                </a:solidFill>
              </a:rPr>
              <a:t>buy </a:t>
            </a:r>
            <a:r>
              <a:rPr lang="en-GB" altLang="zh-CN" dirty="0"/>
              <a:t>in the new round of holding the portfolio, </a:t>
            </a:r>
            <a:r>
              <a:rPr lang="en-GB" altLang="zh-CN" dirty="0">
                <a:solidFill>
                  <a:srgbClr val="FF0000"/>
                </a:solidFill>
              </a:rPr>
              <a:t>short list </a:t>
            </a:r>
            <a:r>
              <a:rPr lang="en-GB" altLang="zh-CN" dirty="0"/>
              <a:t>shows the stocks and shares of the portfolio we need to </a:t>
            </a:r>
            <a:r>
              <a:rPr lang="en-GB" altLang="zh-CN" dirty="0">
                <a:solidFill>
                  <a:srgbClr val="FF0000"/>
                </a:solidFill>
              </a:rPr>
              <a:t>sell</a:t>
            </a:r>
            <a:r>
              <a:rPr lang="en-GB" altLang="zh-CN" dirty="0"/>
              <a:t>.</a:t>
            </a:r>
            <a:endParaRPr lang="zh-CN" altLang="en-US" dirty="0"/>
          </a:p>
        </p:txBody>
      </p:sp>
      <p:pic>
        <p:nvPicPr>
          <p:cNvPr id="7" name="圖片 3"/>
          <p:cNvPicPr>
            <a:picLocks noChangeAspect="1"/>
          </p:cNvPicPr>
          <p:nvPr/>
        </p:nvPicPr>
        <p:blipFill rotWithShape="1">
          <a:blip r:embed="rId2"/>
          <a:srcRect t="3468" b="42566"/>
          <a:stretch>
            <a:fillRect/>
          </a:stretch>
        </p:blipFill>
        <p:spPr>
          <a:xfrm>
            <a:off x="2421446" y="3965716"/>
            <a:ext cx="2968228" cy="2291671"/>
          </a:xfrm>
          <a:prstGeom prst="rect">
            <a:avLst/>
          </a:prstGeom>
        </p:spPr>
      </p:pic>
      <p:pic>
        <p:nvPicPr>
          <p:cNvPr id="8" name="圖片 4"/>
          <p:cNvPicPr>
            <a:picLocks noChangeAspect="1"/>
          </p:cNvPicPr>
          <p:nvPr/>
        </p:nvPicPr>
        <p:blipFill rotWithShape="1">
          <a:blip r:embed="rId2"/>
          <a:srcRect l="7251" t="56153"/>
          <a:stretch>
            <a:fillRect/>
          </a:stretch>
        </p:blipFill>
        <p:spPr>
          <a:xfrm>
            <a:off x="5897661" y="3721767"/>
            <a:ext cx="3749040" cy="253562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144462" y="2967335"/>
            <a:ext cx="1903086" cy="923330"/>
          </a:xfrm>
          <a:prstGeom prst="rect">
            <a:avLst/>
          </a:prstGeom>
          <a:noFill/>
        </p:spPr>
        <p:txBody>
          <a:bodyPr wrap="none" lIns="91440" tIns="45720" rIns="91440" bIns="45720">
            <a:spAutoFit/>
          </a:bodyPr>
          <a:lstStyle/>
          <a:p>
            <a:pPr algn="ctr"/>
            <a:r>
              <a:rPr lang="en-US" altLang="zh-CN" sz="5400" b="1" cap="none" spc="0" dirty="0">
                <a:ln w="22225">
                  <a:solidFill>
                    <a:schemeClr val="accent2"/>
                  </a:solidFill>
                  <a:prstDash val="solid"/>
                </a:ln>
                <a:solidFill>
                  <a:schemeClr val="accent2">
                    <a:lumMod val="40000"/>
                    <a:lumOff val="60000"/>
                  </a:schemeClr>
                </a:solidFill>
                <a:effectLst/>
              </a:rPr>
              <a:t>Demo</a:t>
            </a:r>
            <a:endParaRPr lang="zh-CN" altLang="en-US" sz="5400" b="1" cap="none" spc="0" dirty="0">
              <a:ln w="22225">
                <a:solidFill>
                  <a:schemeClr val="accent2"/>
                </a:solidFill>
                <a:prstDash val="solid"/>
              </a:ln>
              <a:solidFill>
                <a:schemeClr val="accent2">
                  <a:lumMod val="40000"/>
                  <a:lumOff val="60000"/>
                </a:schemeClr>
              </a:solidFill>
              <a:effectLst/>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Result-Suggestion Strategy</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46199" y="1930968"/>
            <a:ext cx="6698769" cy="3917173"/>
          </a:xfrm>
          <a:prstGeom prst="rect">
            <a:avLst/>
          </a:prstGeom>
          <a:noFill/>
          <a:ln>
            <a:noFill/>
          </a:ln>
        </p:spPr>
      </p:pic>
      <p:pic>
        <p:nvPicPr>
          <p:cNvPr id="7" name="图片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46199" y="2004843"/>
            <a:ext cx="6698769" cy="3843297"/>
          </a:xfrm>
          <a:prstGeom prst="rect">
            <a:avLst/>
          </a:prstGeom>
          <a:noFill/>
          <a:ln>
            <a:noFill/>
          </a:ln>
        </p:spPr>
      </p:pic>
      <p:pic>
        <p:nvPicPr>
          <p:cNvPr id="8" name="图片 7"/>
          <p:cNvPicPr/>
          <p:nvPr/>
        </p:nvPicPr>
        <p:blipFill>
          <a:blip r:embed="rId4">
            <a:extLst>
              <a:ext uri="{28A0092B-C50C-407E-A947-70E740481C1C}">
                <a14:useLocalDpi xmlns:a14="http://schemas.microsoft.com/office/drawing/2010/main" val="0"/>
              </a:ext>
            </a:extLst>
          </a:blip>
          <a:srcRect/>
          <a:stretch>
            <a:fillRect/>
          </a:stretch>
        </p:blipFill>
        <p:spPr bwMode="auto">
          <a:xfrm>
            <a:off x="2995528" y="2111874"/>
            <a:ext cx="6349440" cy="4007572"/>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7"/>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nodeType="clickEffect">
                                  <p:stCondLst>
                                    <p:cond delay="0"/>
                                  </p:stCondLst>
                                  <p:childTnLst>
                                    <p:animEffect transition="out" filter="fade">
                                      <p:cBhvr>
                                        <p:cTn id="29" dur="500"/>
                                        <p:tgtEl>
                                          <p:spTgt spid="8"/>
                                        </p:tgtEl>
                                      </p:cBhvr>
                                    </p:animEffect>
                                    <p:set>
                                      <p:cBhvr>
                                        <p:cTn id="30"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Result-Suggestion Strategy</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4" name="毕设-推荐策略模块-因子策略-日调仓-一年">
            <a:hlinkClick r:id="" action="ppaction://media"/>
          </p:cNvPr>
          <p:cNvPicPr>
            <a:picLocks noChangeAspect="1"/>
          </p:cNvPicPr>
          <p:nvPr>
            <a:videoFile r:link="rId2"/>
            <p:extLst>
              <p:ext uri="{DAA4B4D4-6D71-4841-9C94-3DE7FCFB9230}">
                <p14:media xmlns:p14="http://schemas.microsoft.com/office/powerpoint/2010/main" r:embed="rId3"/>
              </p:ext>
            </p:extLst>
          </p:nvPr>
        </p:nvPicPr>
        <p:blipFill>
          <a:blip r:embed="rId4"/>
          <a:stretch>
            <a:fillRect/>
          </a:stretch>
        </p:blipFill>
        <p:spPr>
          <a:xfrm>
            <a:off x="1036320" y="286603"/>
            <a:ext cx="9753600" cy="548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8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Discussion-Suggestion Strategy</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7280" y="1930968"/>
            <a:ext cx="5271770" cy="2445385"/>
          </a:xfrm>
          <a:prstGeom prst="rect">
            <a:avLst/>
          </a:prstGeom>
          <a:noFill/>
          <a:ln>
            <a:noFill/>
          </a:ln>
        </p:spPr>
      </p:pic>
      <p:pic>
        <p:nvPicPr>
          <p:cNvPr id="7" name="图片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59485" y="3429000"/>
            <a:ext cx="5274945" cy="248094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374380" y="2967335"/>
            <a:ext cx="3443250" cy="923330"/>
          </a:xfrm>
          <a:prstGeom prst="rect">
            <a:avLst/>
          </a:prstGeom>
          <a:noFill/>
        </p:spPr>
        <p:txBody>
          <a:bodyPr wrap="none" lIns="91440" tIns="45720" rIns="91440" bIns="45720">
            <a:spAutoFit/>
          </a:bodyPr>
          <a:lstStyle/>
          <a:p>
            <a:pPr algn="ctr"/>
            <a:r>
              <a:rPr lang="en-US" altLang="zh-CN" sz="5400" b="1" cap="none" spc="0" dirty="0">
                <a:ln w="22225">
                  <a:solidFill>
                    <a:schemeClr val="accent2"/>
                  </a:solidFill>
                  <a:prstDash val="solid"/>
                </a:ln>
                <a:solidFill>
                  <a:schemeClr val="accent2">
                    <a:lumMod val="40000"/>
                    <a:lumOff val="60000"/>
                  </a:schemeClr>
                </a:solidFill>
                <a:effectLst/>
              </a:rPr>
              <a:t>Framework</a:t>
            </a:r>
            <a:endParaRPr lang="zh-CN" altLang="en-US" sz="5400" b="1" cap="none" spc="0" dirty="0">
              <a:ln w="22225">
                <a:solidFill>
                  <a:schemeClr val="accent2"/>
                </a:solidFill>
                <a:prstDash val="solid"/>
              </a:ln>
              <a:solidFill>
                <a:schemeClr val="accent2">
                  <a:lumMod val="40000"/>
                  <a:lumOff val="60000"/>
                </a:schemeClr>
              </a:solidFill>
              <a:effectLs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Result-Single Factor Back-testing</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11121" y="1930968"/>
            <a:ext cx="7154426" cy="431910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Future work</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4" name="毕设-单因子测试模块">
            <a:hlinkClick r:id="" action="ppaction://media"/>
          </p:cNvPr>
          <p:cNvPicPr>
            <a:picLocks noChangeAspect="1"/>
          </p:cNvPicPr>
          <p:nvPr>
            <a:videoFile r:link="rId2"/>
            <p:extLst>
              <p:ext uri="{DAA4B4D4-6D71-4841-9C94-3DE7FCFB9230}">
                <p14:media xmlns:p14="http://schemas.microsoft.com/office/powerpoint/2010/main" r:embed="rId3"/>
              </p:ext>
            </p:extLst>
          </p:nvPr>
        </p:nvPicPr>
        <p:blipFill>
          <a:blip r:embed="rId4"/>
          <a:stretch>
            <a:fillRect/>
          </a:stretch>
        </p:blipFill>
        <p:spPr>
          <a:xfrm>
            <a:off x="959242" y="286603"/>
            <a:ext cx="9753600" cy="548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9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Discussion-Single Factor Back-testing</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80" y="1930968"/>
            <a:ext cx="8038682" cy="2862322"/>
          </a:xfrm>
          <a:prstGeom prst="rect">
            <a:avLst/>
          </a:prstGeom>
          <a:noFill/>
        </p:spPr>
        <p:txBody>
          <a:bodyPr wrap="square" rtlCol="0">
            <a:spAutoFit/>
          </a:bodyPr>
          <a:lstStyle/>
          <a:p>
            <a:pPr algn="just">
              <a:lnSpc>
                <a:spcPct val="150000"/>
              </a:lnSpc>
            </a:pPr>
            <a:r>
              <a:rPr lang="en-US" altLang="zh-CN" kern="50" dirty="0">
                <a:latin typeface="Times New Roman" panose="02020603050405020304" pitchFamily="18" charset="0"/>
                <a:ea typeface="等线" panose="02010600030101010101" pitchFamily="2" charset="-122"/>
              </a:rPr>
              <a:t>C</a:t>
            </a:r>
            <a:r>
              <a:rPr lang="en-US" altLang="zh-CN" sz="1800" kern="50" dirty="0">
                <a:effectLst/>
                <a:latin typeface="Times New Roman" panose="02020603050405020304" pitchFamily="18" charset="0"/>
                <a:ea typeface="等线" panose="02010600030101010101" pitchFamily="2" charset="-122"/>
              </a:rPr>
              <a:t>omparing and analyzing the portfolios with factor values in the bottom 10% and the portfolios with factor values in the top 10%, it can be found that the direction of a single factor changes in different time periods. Specifically, for the DAVOL10 factor selected in the example above, before February 2019, the larger the factor value, the higher the annualized rate of return. After this point in time, the factor direction has changed, and the factor value smaller, the higher the annualized rate of return.</a:t>
            </a:r>
            <a:endParaRPr lang="zh-CN" altLang="zh-CN" sz="1800" kern="50" dirty="0">
              <a:effectLst/>
              <a:latin typeface="Times New Roman" panose="02020603050405020304" pitchFamily="18" charset="0"/>
              <a:ea typeface="DejaVu Sans"/>
            </a:endParaRPr>
          </a:p>
          <a:p>
            <a:endParaRPr lang="zh-CN" alt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Result-K-means</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23811" y="1930968"/>
            <a:ext cx="7273332" cy="417843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Future work</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3" name="2020-08-03 08-05-01">
            <a:hlinkClick r:id="" action="ppaction://media"/>
          </p:cNvPr>
          <p:cNvPicPr>
            <a:picLocks noChangeAspect="1"/>
          </p:cNvPicPr>
          <p:nvPr>
            <a:videoFile r:link="rId2"/>
            <p:extLst>
              <p:ext uri="{DAA4B4D4-6D71-4841-9C94-3DE7FCFB9230}">
                <p14:media xmlns:p14="http://schemas.microsoft.com/office/powerpoint/2010/main" r:embed="rId3"/>
              </p:ext>
            </p:extLst>
          </p:nvPr>
        </p:nvPicPr>
        <p:blipFill>
          <a:blip r:embed="rId4"/>
          <a:stretch>
            <a:fillRect/>
          </a:stretch>
        </p:blipFill>
        <p:spPr>
          <a:xfrm>
            <a:off x="1120015" y="555062"/>
            <a:ext cx="9753600" cy="548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1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Discussion-K-means</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81942" y="1930968"/>
            <a:ext cx="6943411" cy="3933734"/>
          </a:xfrm>
          <a:prstGeom prst="rect">
            <a:avLst/>
          </a:prstGeom>
          <a:noFill/>
          <a:ln>
            <a:noFill/>
          </a:ln>
        </p:spPr>
      </p:pic>
      <p:pic>
        <p:nvPicPr>
          <p:cNvPr id="5" name="图片 4"/>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39589" y="1903335"/>
            <a:ext cx="7228116" cy="3933734"/>
          </a:xfrm>
          <a:prstGeom prst="rect">
            <a:avLst/>
          </a:prstGeom>
          <a:noFill/>
          <a:ln>
            <a:noFill/>
          </a:ln>
        </p:spPr>
      </p:pic>
      <p:pic>
        <p:nvPicPr>
          <p:cNvPr id="7" name="图片 6"/>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339590" y="1903335"/>
            <a:ext cx="7228116" cy="393373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5"/>
                                        </p:tgtEl>
                                      </p:cBhvr>
                                    </p:animEffect>
                                    <p:set>
                                      <p:cBhvr>
                                        <p:cTn id="22" dur="1" fill="hold">
                                          <p:stCondLst>
                                            <p:cond delay="499"/>
                                          </p:stCondLst>
                                        </p:cTn>
                                        <p:tgtEl>
                                          <p:spTgt spid="5"/>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7"/>
                                        </p:tgtEl>
                                      </p:cBhvr>
                                    </p:animEffect>
                                    <p:set>
                                      <p:cBhvr>
                                        <p:cTn id="32"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437538" y="2967335"/>
            <a:ext cx="3316935" cy="923330"/>
          </a:xfrm>
          <a:prstGeom prst="rect">
            <a:avLst/>
          </a:prstGeom>
          <a:noFill/>
        </p:spPr>
        <p:txBody>
          <a:bodyPr wrap="none" lIns="91440" tIns="45720" rIns="91440" bIns="45720">
            <a:spAutoFit/>
          </a:bodyPr>
          <a:lstStyle/>
          <a:p>
            <a:pPr algn="ctr"/>
            <a:r>
              <a:rPr lang="en-US" altLang="zh-CN" sz="5400" b="1" cap="none" spc="0" dirty="0">
                <a:ln w="22225">
                  <a:solidFill>
                    <a:schemeClr val="accent2"/>
                  </a:solidFill>
                  <a:prstDash val="solid"/>
                </a:ln>
                <a:solidFill>
                  <a:schemeClr val="accent2">
                    <a:lumMod val="40000"/>
                    <a:lumOff val="60000"/>
                  </a:schemeClr>
                </a:solidFill>
                <a:effectLst/>
              </a:rPr>
              <a:t>Conclusion</a:t>
            </a:r>
            <a:endParaRPr lang="zh-CN" altLang="en-US" sz="5400" b="1" cap="none" spc="0" dirty="0">
              <a:ln w="22225">
                <a:solidFill>
                  <a:schemeClr val="accent2"/>
                </a:solidFill>
                <a:prstDash val="solid"/>
              </a:ln>
              <a:solidFill>
                <a:schemeClr val="accent2">
                  <a:lumMod val="40000"/>
                  <a:lumOff val="60000"/>
                </a:schemeClr>
              </a:solidFill>
              <a:effectLst/>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Conclusion</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p:cNvSpPr txBox="1"/>
          <p:nvPr/>
        </p:nvSpPr>
        <p:spPr>
          <a:xfrm>
            <a:off x="1097280" y="1737360"/>
            <a:ext cx="9154048" cy="4108817"/>
          </a:xfrm>
          <a:prstGeom prst="rect">
            <a:avLst/>
          </a:prstGeom>
          <a:noFill/>
        </p:spPr>
        <p:txBody>
          <a:bodyPr wrap="square" rtlCol="0">
            <a:spAutoFit/>
          </a:bodyPr>
          <a:lstStyle/>
          <a:p>
            <a:pPr algn="just">
              <a:lnSpc>
                <a:spcPct val="150000"/>
              </a:lnSpc>
            </a:pPr>
            <a:r>
              <a:rPr lang="en-GB" altLang="zh-CN" sz="1800" kern="50" dirty="0">
                <a:effectLst/>
                <a:latin typeface="Times New Roman" panose="02020603050405020304" pitchFamily="18" charset="0"/>
                <a:ea typeface="等线" panose="02010600030101010101" pitchFamily="2" charset="-122"/>
              </a:rPr>
              <a:t>In general, users can use the quantitative trading strategy in the system to select asset portfolios, asset allocation, back-testing, and query historical transactions and positions. The multi-factor stock selection strategy in the system can outperform the market, and user can </a:t>
            </a:r>
            <a:r>
              <a:rPr lang="en-US" altLang="zh-CN" sz="1800" kern="50" dirty="0">
                <a:effectLst/>
                <a:latin typeface="Times New Roman" panose="02020603050405020304" pitchFamily="18" charset="0"/>
                <a:ea typeface="等线" panose="02010600030101010101" pitchFamily="2" charset="-122"/>
              </a:rPr>
              <a:t>refer to our strategy</a:t>
            </a:r>
            <a:r>
              <a:rPr lang="en-GB" altLang="zh-CN" sz="1800" kern="50" dirty="0">
                <a:effectLst/>
                <a:latin typeface="Times New Roman" panose="02020603050405020304" pitchFamily="18" charset="0"/>
                <a:ea typeface="等线" panose="02010600030101010101" pitchFamily="2" charset="-122"/>
              </a:rPr>
              <a:t>. In addition, the system also provides users with custom asset portfolio verification to help users quickly verify the correctness of their ideas, effectively reducing the user's decision-making risk. Similarly, the system also provides a single-factor back-testing framework</a:t>
            </a:r>
            <a:r>
              <a:rPr lang="en-GB" altLang="zh-CN" sz="1800" kern="50">
                <a:effectLst/>
                <a:latin typeface="Times New Roman" panose="02020603050405020304" pitchFamily="18" charset="0"/>
                <a:ea typeface="等线" panose="02010600030101010101" pitchFamily="2" charset="-122"/>
              </a:rPr>
              <a:t>. Of </a:t>
            </a:r>
            <a:r>
              <a:rPr lang="en-GB" altLang="zh-CN" sz="1800" kern="50" dirty="0">
                <a:effectLst/>
                <a:latin typeface="Times New Roman" panose="02020603050405020304" pitchFamily="18" charset="0"/>
                <a:ea typeface="等线" panose="02010600030101010101" pitchFamily="2" charset="-122"/>
              </a:rPr>
              <a:t>course, the system also has imperfections. The investment portfolio selected by K-means strategy has many situations where it cannot beat the market, and this is a point that need to be optimized in the future.</a:t>
            </a:r>
            <a:endParaRPr lang="zh-CN" altLang="zh-CN" sz="1800" kern="50" dirty="0">
              <a:effectLst/>
              <a:latin typeface="Times New Roman" panose="02020603050405020304" pitchFamily="18" charset="0"/>
              <a:ea typeface="DejaVu Sans"/>
            </a:endParaRPr>
          </a:p>
          <a:p>
            <a:endParaRPr lang="zh-CN"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4280632" y="2967335"/>
            <a:ext cx="3630738" cy="923330"/>
          </a:xfrm>
          <a:prstGeom prst="rect">
            <a:avLst/>
          </a:prstGeom>
          <a:noFill/>
        </p:spPr>
        <p:txBody>
          <a:bodyPr wrap="none" lIns="91440" tIns="45720" rIns="91440" bIns="45720">
            <a:spAutoFit/>
          </a:bodyPr>
          <a:lstStyle/>
          <a:p>
            <a:pPr algn="ctr"/>
            <a:r>
              <a:rPr lang="en-US" altLang="zh-CN" sz="5400" b="1" cap="none" spc="0" dirty="0">
                <a:ln w="22225">
                  <a:solidFill>
                    <a:schemeClr val="accent2"/>
                  </a:solidFill>
                  <a:prstDash val="solid"/>
                </a:ln>
                <a:solidFill>
                  <a:schemeClr val="accent2">
                    <a:lumMod val="40000"/>
                    <a:lumOff val="60000"/>
                  </a:schemeClr>
                </a:solidFill>
                <a:effectLst/>
              </a:rPr>
              <a:t>THANK YOU</a:t>
            </a:r>
            <a:endParaRPr lang="zh-CN" altLang="en-US" sz="5400" b="1" cap="none" spc="0" dirty="0">
              <a:ln w="22225">
                <a:solidFill>
                  <a:schemeClr val="accent2"/>
                </a:solidFill>
                <a:prstDash val="solid"/>
              </a:ln>
              <a:solidFill>
                <a:schemeClr val="accent2">
                  <a:lumMod val="40000"/>
                  <a:lumOff val="60000"/>
                </a:schemeClr>
              </a:solidFill>
              <a:effectLs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Result-Free Combination Strategy</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66324" y="1930968"/>
            <a:ext cx="6238450" cy="3887028"/>
          </a:xfrm>
          <a:prstGeom prst="rect">
            <a:avLst/>
          </a:prstGeom>
          <a:noFill/>
          <a:ln>
            <a:noFill/>
          </a:ln>
        </p:spPr>
      </p:pic>
      <p:pic>
        <p:nvPicPr>
          <p:cNvPr id="8" name="图片 7"/>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58945" y="1930968"/>
            <a:ext cx="8772211" cy="408063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Project Design idea</a:t>
            </a:r>
            <a:endParaRPr lang="zh-CN" altLang="en-US" dirty="0">
              <a:latin typeface="Times New Roman" panose="02020603050405020304" pitchFamily="18" charset="0"/>
              <a:cs typeface="Times New Roman" panose="02020603050405020304" pitchFamily="18" charset="0"/>
            </a:endParaRPr>
          </a:p>
        </p:txBody>
      </p:sp>
      <p:sp>
        <p:nvSpPr>
          <p:cNvPr id="3" name="内容占位符 2"/>
          <p:cNvSpPr>
            <a:spLocks noGrp="1"/>
          </p:cNvSpPr>
          <p:nvPr>
            <p:ph idx="1"/>
          </p:nvPr>
        </p:nvSpPr>
        <p:spPr>
          <a:xfrm>
            <a:off x="500848" y="1818545"/>
            <a:ext cx="10515600" cy="4184557"/>
          </a:xfrm>
        </p:spPr>
        <p:txBody>
          <a:bodyPr>
            <a:normAutofit/>
          </a:bodyPr>
          <a:lstStyle/>
          <a:p>
            <a:r>
              <a:rPr lang="en-US" altLang="zh-CN" dirty="0">
                <a:latin typeface="Times New Roman" panose="02020603050405020304" pitchFamily="18" charset="0"/>
                <a:cs typeface="Times New Roman" panose="02020603050405020304" pitchFamily="18" charset="0"/>
              </a:rPr>
              <a:t>The whole project can be divided into four main modules and one additional modules. </a:t>
            </a:r>
            <a:endParaRPr lang="en-US" altLang="zh-CN" dirty="0">
              <a:latin typeface="Times New Roman" panose="02020603050405020304" pitchFamily="18" charset="0"/>
              <a:cs typeface="Times New Roman" panose="02020603050405020304" pitchFamily="18" charset="0"/>
            </a:endParaRPr>
          </a:p>
          <a:p>
            <a:pPr marL="0" indent="0">
              <a:buNone/>
            </a:pPr>
            <a:r>
              <a:rPr lang="en-US" altLang="zh-CN" dirty="0">
                <a:latin typeface="Times New Roman" panose="02020603050405020304" pitchFamily="18" charset="0"/>
                <a:cs typeface="Times New Roman" panose="02020603050405020304" pitchFamily="18" charset="0"/>
              </a:rPr>
              <a:t>	</a:t>
            </a:r>
            <a:r>
              <a:rPr lang="en-US" altLang="zh-C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4 main modules:</a:t>
            </a:r>
            <a:endParaRPr lang="en-US" altLang="zh-C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0" indent="0">
              <a:buNone/>
            </a:pPr>
            <a:r>
              <a:rPr lang="en-US" altLang="zh-CN" dirty="0">
                <a:latin typeface="Times New Roman" panose="02020603050405020304" pitchFamily="18" charset="0"/>
                <a:cs typeface="Times New Roman" panose="02020603050405020304" pitchFamily="18" charset="0"/>
              </a:rPr>
              <a:t>		</a:t>
            </a:r>
            <a:r>
              <a:rPr lang="en-US" altLang="zh-CN" sz="1900" dirty="0">
                <a:latin typeface="Times New Roman" panose="02020603050405020304" pitchFamily="18" charset="0"/>
                <a:cs typeface="Times New Roman" panose="02020603050405020304" pitchFamily="18" charset="0"/>
              </a:rPr>
              <a:t>- system embedding strategy module (suggestion strategy)</a:t>
            </a:r>
            <a:endParaRPr lang="en-US" altLang="zh-CN" sz="1900" dirty="0">
              <a:latin typeface="Times New Roman" panose="02020603050405020304" pitchFamily="18" charset="0"/>
              <a:cs typeface="Times New Roman" panose="02020603050405020304" pitchFamily="18" charset="0"/>
            </a:endParaRPr>
          </a:p>
          <a:p>
            <a:pPr marL="0" indent="0">
              <a:buNone/>
            </a:pPr>
            <a:r>
              <a:rPr lang="en-US" altLang="zh-CN" sz="1900" dirty="0">
                <a:latin typeface="Times New Roman" panose="02020603050405020304" pitchFamily="18" charset="0"/>
                <a:cs typeface="Times New Roman" panose="02020603050405020304" pitchFamily="18" charset="0"/>
              </a:rPr>
              <a:t>		- user free combination strategy module (Free combination Strategy)</a:t>
            </a:r>
            <a:endParaRPr lang="en-US" altLang="zh-CN" sz="1900" dirty="0">
              <a:latin typeface="Times New Roman" panose="02020603050405020304" pitchFamily="18" charset="0"/>
              <a:cs typeface="Times New Roman" panose="02020603050405020304" pitchFamily="18" charset="0"/>
            </a:endParaRPr>
          </a:p>
          <a:p>
            <a:pPr marL="0" indent="0">
              <a:buNone/>
            </a:pPr>
            <a:r>
              <a:rPr lang="en-US" altLang="zh-CN" sz="1900" dirty="0">
                <a:latin typeface="Times New Roman" panose="02020603050405020304" pitchFamily="18" charset="0"/>
                <a:cs typeface="Times New Roman" panose="02020603050405020304" pitchFamily="18" charset="0"/>
              </a:rPr>
              <a:t>		- single factor strategy module (single factor back testing)</a:t>
            </a:r>
            <a:endParaRPr lang="en-US" altLang="zh-CN" sz="1900" dirty="0">
              <a:latin typeface="Times New Roman" panose="02020603050405020304" pitchFamily="18" charset="0"/>
              <a:cs typeface="Times New Roman" panose="02020603050405020304" pitchFamily="18" charset="0"/>
            </a:endParaRPr>
          </a:p>
          <a:p>
            <a:pPr marL="0" indent="0">
              <a:buNone/>
            </a:pPr>
            <a:r>
              <a:rPr lang="en-US" altLang="zh-CN" sz="1900" dirty="0">
                <a:latin typeface="Times New Roman" panose="02020603050405020304" pitchFamily="18" charset="0"/>
                <a:cs typeface="Times New Roman" panose="02020603050405020304" pitchFamily="18" charset="0"/>
              </a:rPr>
              <a:t>		- multi factor combination module (K-means research platform)</a:t>
            </a:r>
            <a:endParaRPr lang="en-US" altLang="zh-CN" sz="1900" dirty="0">
              <a:latin typeface="Times New Roman" panose="02020603050405020304" pitchFamily="18" charset="0"/>
              <a:cs typeface="Times New Roman" panose="02020603050405020304" pitchFamily="18" charset="0"/>
            </a:endParaRPr>
          </a:p>
          <a:p>
            <a:pPr marL="0" indent="0">
              <a:buNone/>
            </a:pPr>
            <a:r>
              <a:rPr lang="en-US" altLang="zh-CN" dirty="0">
                <a:latin typeface="Times New Roman" panose="02020603050405020304" pitchFamily="18" charset="0"/>
                <a:cs typeface="Times New Roman" panose="02020603050405020304" pitchFamily="18" charset="0"/>
              </a:rPr>
              <a:t>	</a:t>
            </a:r>
            <a:r>
              <a:rPr lang="en-US" altLang="zh-C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 additional module</a:t>
            </a:r>
            <a:endParaRPr lang="en-US" altLang="zh-C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0" indent="0">
              <a:buNone/>
            </a:pPr>
            <a:r>
              <a:rPr lang="en-US" altLang="zh-CN" dirty="0">
                <a:latin typeface="Times New Roman" panose="02020603050405020304" pitchFamily="18" charset="0"/>
                <a:cs typeface="Times New Roman" panose="02020603050405020304" pitchFamily="18" charset="0"/>
              </a:rPr>
              <a:t>		</a:t>
            </a:r>
            <a:r>
              <a:rPr lang="en-US" altLang="zh-CN" sz="1900" dirty="0">
                <a:latin typeface="Times New Roman" panose="02020603050405020304" pitchFamily="18" charset="0"/>
                <a:cs typeface="Times New Roman" panose="02020603050405020304" pitchFamily="18" charset="0"/>
              </a:rPr>
              <a:t>- check prices module (check prices)</a:t>
            </a:r>
            <a:endParaRPr lang="en-US" altLang="zh-CN" sz="1900" dirty="0">
              <a:latin typeface="Times New Roman" panose="02020603050405020304" pitchFamily="18" charset="0"/>
              <a:cs typeface="Times New Roman" panose="02020603050405020304" pitchFamily="18" charset="0"/>
            </a:endParaRPr>
          </a:p>
          <a:p>
            <a:pPr marL="0" indent="0">
              <a:buNone/>
            </a:pPr>
            <a:r>
              <a:rPr lang="en-US" altLang="zh-CN" dirty="0">
                <a:latin typeface="Times New Roman" panose="02020603050405020304" pitchFamily="18" charset="0"/>
                <a:cs typeface="Times New Roman" panose="02020603050405020304" pitchFamily="18" charset="0"/>
              </a:rPr>
              <a:t>	</a:t>
            </a:r>
            <a:endParaRPr lang="en-US" altLang="zh-CN" dirty="0">
              <a:latin typeface="Times New Roman" panose="02020603050405020304" pitchFamily="18" charset="0"/>
              <a:cs typeface="Times New Roman" panose="02020603050405020304" pitchFamily="18" charset="0"/>
            </a:endParaRPr>
          </a:p>
          <a:p>
            <a:pPr marL="0" indent="0">
              <a:buNone/>
            </a:pPr>
            <a:endParaRPr lang="en-US" altLang="zh-CN" dirty="0">
              <a:latin typeface="Times New Roman" panose="02020603050405020304" pitchFamily="18" charset="0"/>
              <a:cs typeface="Times New Roman" panose="02020603050405020304" pitchFamily="18" charset="0"/>
            </a:endParaRPr>
          </a:p>
        </p:txBody>
      </p:sp>
      <p:pic>
        <p:nvPicPr>
          <p:cNvPr id="6" name="图片 5"/>
          <p:cNvPicPr>
            <a:picLocks noChangeAspect="1"/>
          </p:cNvPicPr>
          <p:nvPr/>
        </p:nvPicPr>
        <p:blipFill rotWithShape="1">
          <a:blip r:embed="rId1"/>
          <a:srcRect l="1684" r="3149"/>
          <a:stretch>
            <a:fillRect/>
          </a:stretch>
        </p:blipFill>
        <p:spPr>
          <a:xfrm>
            <a:off x="8785185" y="4489084"/>
            <a:ext cx="3406815" cy="2368916"/>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7" name="毕设-自由策略模块">
            <a:hlinkClick r:id="" action="ppaction://media"/>
          </p:cNvPr>
          <p:cNvPicPr>
            <a:picLocks noChangeAspect="1"/>
          </p:cNvPicPr>
          <p:nvPr>
            <a:videoFile r:link="rId2"/>
            <p:extLst>
              <p:ext uri="{DAA4B4D4-6D71-4841-9C94-3DE7FCFB9230}">
                <p14:media xmlns:p14="http://schemas.microsoft.com/office/powerpoint/2010/main" r:embed="rId3"/>
              </p:ext>
            </p:extLst>
          </p:nvPr>
        </p:nvPicPr>
        <p:blipFill>
          <a:blip r:embed="rId4"/>
          <a:stretch>
            <a:fillRect/>
          </a:stretch>
        </p:blipFill>
        <p:spPr>
          <a:xfrm>
            <a:off x="998136" y="334108"/>
            <a:ext cx="9753600" cy="548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1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Discussion-Free Combination Strategy</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28111" y="1897043"/>
            <a:ext cx="5484187" cy="1938508"/>
          </a:xfrm>
          <a:prstGeom prst="rect">
            <a:avLst/>
          </a:prstGeom>
          <a:noFill/>
          <a:ln>
            <a:noFill/>
          </a:ln>
        </p:spPr>
      </p:pic>
      <p:pic>
        <p:nvPicPr>
          <p:cNvPr id="7" name="图片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54321" y="3908810"/>
            <a:ext cx="6101360" cy="2240782"/>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Result-Check Price</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61363" y="1930967"/>
            <a:ext cx="7345345" cy="409804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97280" y="445512"/>
            <a:ext cx="4868119" cy="1325563"/>
          </a:xfrm>
        </p:spPr>
        <p:txBody>
          <a:bodyPr/>
          <a:lstStyle/>
          <a:p>
            <a:r>
              <a:rPr lang="en-US" altLang="zh-CN" dirty="0"/>
              <a:t>Code Framework</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8" name="内容占位符 3"/>
          <p:cNvPicPr>
            <a:picLocks noGrp="1"/>
          </p:cNvPicPr>
          <p:nvPr>
            <p:ph idx="1"/>
          </p:nvPr>
        </p:nvPicPr>
        <p:blipFill>
          <a:blip r:embed="rId2"/>
          <a:stretch>
            <a:fillRect/>
          </a:stretch>
        </p:blipFill>
        <p:spPr>
          <a:xfrm>
            <a:off x="2218604" y="1753566"/>
            <a:ext cx="8015998" cy="454870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Data Storage Framework</a:t>
            </a:r>
            <a:endParaRPr lang="zh-CN" altLang="en-US" dirty="0"/>
          </a:p>
        </p:txBody>
      </p:sp>
      <p:sp>
        <p:nvSpPr>
          <p:cNvPr id="3" name="内容占位符 2"/>
          <p:cNvSpPr>
            <a:spLocks noGrp="1"/>
          </p:cNvSpPr>
          <p:nvPr>
            <p:ph idx="1"/>
          </p:nvPr>
        </p:nvSpPr>
        <p:spPr>
          <a:xfrm>
            <a:off x="1167619" y="1845735"/>
            <a:ext cx="3303897" cy="545773"/>
          </a:xfrm>
        </p:spPr>
        <p:txBody>
          <a:bodyPr/>
          <a:lstStyle/>
          <a:p>
            <a:r>
              <a:rPr lang="en-US" altLang="zh-CN" b="1" dirty="0"/>
              <a:t>Use CSV files to store data</a:t>
            </a:r>
            <a:endParaRPr lang="zh-CN" altLang="en-US" b="1"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p:cNvPicPr/>
          <p:nvPr/>
        </p:nvPicPr>
        <p:blipFill>
          <a:blip r:embed="rId2"/>
          <a:stretch>
            <a:fillRect/>
          </a:stretch>
        </p:blipFill>
        <p:spPr>
          <a:xfrm>
            <a:off x="2413107" y="2573962"/>
            <a:ext cx="7426745" cy="320643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Basic Back Testing Framework</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pic>
        <p:nvPicPr>
          <p:cNvPr id="5" name="内容占位符 3"/>
          <p:cNvPicPr>
            <a:picLocks noGrp="1"/>
          </p:cNvPicPr>
          <p:nvPr>
            <p:ph idx="1"/>
          </p:nvPr>
        </p:nvPicPr>
        <p:blipFill>
          <a:blip r:embed="rId2"/>
          <a:stretch>
            <a:fillRect/>
          </a:stretch>
        </p:blipFill>
        <p:spPr>
          <a:xfrm>
            <a:off x="5963644" y="1836215"/>
            <a:ext cx="5349214" cy="4022725"/>
          </a:xfrm>
          <a:prstGeom prst="rect">
            <a:avLst/>
          </a:prstGeom>
        </p:spPr>
      </p:pic>
      <p:sp>
        <p:nvSpPr>
          <p:cNvPr id="4" name="文本框 3"/>
          <p:cNvSpPr txBox="1"/>
          <p:nvPr/>
        </p:nvSpPr>
        <p:spPr>
          <a:xfrm>
            <a:off x="1097280" y="1930968"/>
            <a:ext cx="4717648" cy="873572"/>
          </a:xfrm>
          <a:prstGeom prst="rect">
            <a:avLst/>
          </a:prstGeom>
          <a:noFill/>
        </p:spPr>
        <p:txBody>
          <a:bodyPr wrap="square" rtlCol="0">
            <a:spAutoFit/>
          </a:bodyPr>
          <a:lstStyle/>
          <a:p>
            <a:pPr algn="just">
              <a:lnSpc>
                <a:spcPct val="150000"/>
              </a:lnSpc>
            </a:pPr>
            <a:r>
              <a:rPr lang="en-US" altLang="zh-CN" b="1" dirty="0">
                <a:latin typeface="Times New Roman" panose="02020603050405020304" pitchFamily="18" charset="0"/>
                <a:cs typeface="Times New Roman" panose="02020603050405020304" pitchFamily="18" charset="0"/>
              </a:rPr>
              <a:t>The back testing framework should includes   </a:t>
            </a:r>
            <a:endParaRPr lang="en-US" altLang="zh-CN" b="1" dirty="0">
              <a:latin typeface="Times New Roman" panose="02020603050405020304" pitchFamily="18" charset="0"/>
              <a:cs typeface="Times New Roman" panose="02020603050405020304" pitchFamily="18" charset="0"/>
            </a:endParaRPr>
          </a:p>
          <a:p>
            <a:pPr algn="just">
              <a:lnSpc>
                <a:spcPct val="150000"/>
              </a:lnSpc>
            </a:pPr>
            <a:r>
              <a:rPr lang="en-US" altLang="zh-CN" b="1" dirty="0">
                <a:latin typeface="Times New Roman" panose="02020603050405020304" pitchFamily="18" charset="0"/>
                <a:cs typeface="Times New Roman" panose="02020603050405020304" pitchFamily="18" charset="0"/>
              </a:rPr>
              <a:t>the key functions which are:</a:t>
            </a:r>
            <a:endParaRPr lang="en-US" altLang="zh-CN" b="1" dirty="0">
              <a:latin typeface="Times New Roman" panose="02020603050405020304" pitchFamily="18" charset="0"/>
              <a:cs typeface="Times New Roman" panose="02020603050405020304" pitchFamily="18" charset="0"/>
            </a:endParaRPr>
          </a:p>
        </p:txBody>
      </p:sp>
      <p:sp>
        <p:nvSpPr>
          <p:cNvPr id="7" name="文本框 6"/>
          <p:cNvSpPr txBox="1"/>
          <p:nvPr/>
        </p:nvSpPr>
        <p:spPr>
          <a:xfrm>
            <a:off x="1097280" y="2998148"/>
            <a:ext cx="3928905" cy="286232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Get the user input from frontend</a:t>
            </a:r>
            <a:endParaRPr lang="en-US" altLang="zh-CN"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call methods in select stock</a:t>
            </a:r>
            <a:endParaRPr lang="en-US" altLang="zh-CN"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Asset allocation</a:t>
            </a:r>
            <a:endParaRPr lang="en-US" altLang="zh-CN"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Long &amp; short stocks</a:t>
            </a:r>
            <a:endParaRPr lang="en-US" altLang="zh-CN"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record history</a:t>
            </a:r>
            <a:endParaRPr lang="en-US" altLang="zh-CN"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Etc.</a:t>
            </a:r>
            <a:endParaRPr lang="en-US" altLang="zh-CN" dirty="0">
              <a:latin typeface="Times New Roman" panose="02020603050405020304" pitchFamily="18" charset="0"/>
              <a:cs typeface="Times New Roman" panose="02020603050405020304" pitchFamily="18" charset="0"/>
            </a:endParaRPr>
          </a:p>
          <a:p>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Free Combination Framework</a:t>
            </a:r>
            <a:endParaRPr lang="zh-CN" altLang="en-US" dirty="0"/>
          </a:p>
        </p:txBody>
      </p:sp>
      <p:sp>
        <p:nvSpPr>
          <p:cNvPr id="3" name="内容占位符 2"/>
          <p:cNvSpPr>
            <a:spLocks noGrp="1"/>
          </p:cNvSpPr>
          <p:nvPr>
            <p:ph idx="1"/>
          </p:nvPr>
        </p:nvSpPr>
        <p:spPr>
          <a:xfrm>
            <a:off x="1097280" y="1845734"/>
            <a:ext cx="10058400" cy="364903"/>
          </a:xfrm>
        </p:spPr>
        <p:txBody>
          <a:bodyPr>
            <a:normAutofit lnSpcReduction="10000"/>
          </a:bodyPr>
          <a:lstStyle/>
          <a:p>
            <a:r>
              <a:rPr lang="en-US" altLang="zh-CN" sz="1800" b="1" dirty="0">
                <a:solidFill>
                  <a:schemeClr val="tx1"/>
                </a:solidFill>
                <a:latin typeface="Times New Roman" panose="02020603050405020304" pitchFamily="18" charset="0"/>
                <a:cs typeface="Times New Roman" panose="02020603050405020304" pitchFamily="18" charset="0"/>
              </a:rPr>
              <a:t>Function</a:t>
            </a:r>
            <a:r>
              <a:rPr lang="en-US" altLang="zh-CN" b="1" dirty="0">
                <a:latin typeface="Times New Roman" panose="02020603050405020304" pitchFamily="18" charset="0"/>
                <a:cs typeface="Times New Roman" panose="02020603050405020304" pitchFamily="18" charset="0"/>
              </a:rPr>
              <a:t>: </a:t>
            </a:r>
            <a:endParaRPr lang="en-US" altLang="zh-CN" b="1" dirty="0">
              <a:latin typeface="Times New Roman" panose="02020603050405020304" pitchFamily="18" charset="0"/>
              <a:cs typeface="Times New Roman" panose="02020603050405020304" pitchFamily="18" charset="0"/>
            </a:endParaRPr>
          </a:p>
          <a:p>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97280" y="2232830"/>
            <a:ext cx="5757705" cy="646331"/>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Allow user to make the combination of the portfolio.</a:t>
            </a:r>
            <a:endParaRPr lang="en-US" altLang="zh-CN" dirty="0">
              <a:latin typeface="Times New Roman" panose="02020603050405020304" pitchFamily="18" charset="0"/>
              <a:cs typeface="Times New Roman" panose="02020603050405020304" pitchFamily="18" charset="0"/>
            </a:endParaRPr>
          </a:p>
          <a:p>
            <a:endParaRPr lang="zh-CN" altLang="en-US" dirty="0"/>
          </a:p>
        </p:txBody>
      </p:sp>
      <p:sp>
        <p:nvSpPr>
          <p:cNvPr id="5" name="文本框 4"/>
          <p:cNvSpPr txBox="1"/>
          <p:nvPr/>
        </p:nvSpPr>
        <p:spPr>
          <a:xfrm>
            <a:off x="1097280" y="2645253"/>
            <a:ext cx="3295860" cy="369332"/>
          </a:xfrm>
          <a:prstGeom prst="rect">
            <a:avLst/>
          </a:prstGeom>
          <a:noFill/>
        </p:spPr>
        <p:txBody>
          <a:bodyPr wrap="square" rtlCol="0">
            <a:spAutoFit/>
          </a:bodyPr>
          <a:lstStyle/>
          <a:p>
            <a:r>
              <a:rPr lang="en-US" altLang="zh-CN" b="1" dirty="0">
                <a:latin typeface="Times New Roman" panose="02020603050405020304" pitchFamily="18" charset="0"/>
                <a:cs typeface="Times New Roman" panose="02020603050405020304" pitchFamily="18" charset="0"/>
              </a:rPr>
              <a:t>User Input Parameters:</a:t>
            </a:r>
            <a:endParaRPr lang="en-US" altLang="zh-CN" b="1" dirty="0">
              <a:latin typeface="Times New Roman" panose="02020603050405020304" pitchFamily="18" charset="0"/>
              <a:cs typeface="Times New Roman" panose="02020603050405020304" pitchFamily="18" charset="0"/>
            </a:endParaRPr>
          </a:p>
        </p:txBody>
      </p:sp>
      <p:sp>
        <p:nvSpPr>
          <p:cNvPr id="7" name="文本框 6"/>
          <p:cNvSpPr txBox="1"/>
          <p:nvPr/>
        </p:nvSpPr>
        <p:spPr>
          <a:xfrm>
            <a:off x="643095" y="2933689"/>
            <a:ext cx="5838090" cy="2031325"/>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Initial cashes</a:t>
            </a:r>
            <a:endParaRPr lang="en-US" altLang="zh-CN"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Asset allocation method</a:t>
            </a:r>
            <a:endParaRPr lang="en-US" altLang="zh-CN"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Position Frequencies</a:t>
            </a:r>
            <a:endParaRPr lang="en-US" altLang="zh-CN"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Portfolio holding in each positioning days</a:t>
            </a:r>
            <a:endParaRPr lang="en-US" altLang="zh-CN" dirty="0">
              <a:latin typeface="Times New Roman" panose="02020603050405020304" pitchFamily="18" charset="0"/>
              <a:cs typeface="Times New Roman" panose="02020603050405020304" pitchFamily="18" charset="0"/>
            </a:endParaRPr>
          </a:p>
          <a:p>
            <a:endParaRPr lang="zh-CN" altLang="en-US" dirty="0"/>
          </a:p>
        </p:txBody>
      </p:sp>
      <p:sp>
        <p:nvSpPr>
          <p:cNvPr id="8" name="文本框 7"/>
          <p:cNvSpPr txBox="1"/>
          <p:nvPr/>
        </p:nvSpPr>
        <p:spPr>
          <a:xfrm>
            <a:off x="1097280" y="4631515"/>
            <a:ext cx="3752512" cy="369332"/>
          </a:xfrm>
          <a:prstGeom prst="rect">
            <a:avLst/>
          </a:prstGeom>
          <a:noFill/>
        </p:spPr>
        <p:txBody>
          <a:bodyPr wrap="square" rtlCol="0">
            <a:spAutoFit/>
          </a:bodyPr>
          <a:lstStyle/>
          <a:p>
            <a:r>
              <a:rPr lang="en-US" altLang="zh-CN" b="1" dirty="0">
                <a:latin typeface="Times New Roman" panose="02020603050405020304" pitchFamily="18" charset="0"/>
                <a:cs typeface="Times New Roman" panose="02020603050405020304" pitchFamily="18" charset="0"/>
              </a:rPr>
              <a:t>One Operation Designing Idea:</a:t>
            </a:r>
            <a:endParaRPr lang="en-US" altLang="zh-CN" b="1" dirty="0">
              <a:latin typeface="Times New Roman" panose="02020603050405020304" pitchFamily="18" charset="0"/>
              <a:cs typeface="Times New Roman" panose="02020603050405020304" pitchFamily="18" charset="0"/>
            </a:endParaRPr>
          </a:p>
        </p:txBody>
      </p:sp>
      <p:sp>
        <p:nvSpPr>
          <p:cNvPr id="9" name="文本框 8"/>
          <p:cNvSpPr txBox="1"/>
          <p:nvPr/>
        </p:nvSpPr>
        <p:spPr>
          <a:xfrm>
            <a:off x="1097280" y="5000847"/>
            <a:ext cx="9475596" cy="87357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If the user does not make any input on the adjustment day, the system will completely retain the portfolio status of the previous day</a:t>
            </a:r>
            <a:endParaRPr lang="en-US" altLang="zh-C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Single Factor Back Testing</a:t>
            </a:r>
            <a:endParaRPr lang="zh-CN" altLang="en-US" dirty="0"/>
          </a:p>
        </p:txBody>
      </p:sp>
      <p:sp>
        <p:nvSpPr>
          <p:cNvPr id="3" name="内容占位符 2"/>
          <p:cNvSpPr>
            <a:spLocks noGrp="1"/>
          </p:cNvSpPr>
          <p:nvPr>
            <p:ph idx="1"/>
          </p:nvPr>
        </p:nvSpPr>
        <p:spPr>
          <a:xfrm>
            <a:off x="1097280" y="1845733"/>
            <a:ext cx="10058400" cy="465387"/>
          </a:xfrm>
        </p:spPr>
        <p:txBody>
          <a:bodyPr>
            <a:normAutofit/>
          </a:bodyPr>
          <a:lstStyle/>
          <a:p>
            <a:r>
              <a:rPr lang="en-US" altLang="zh-CN" sz="2000" b="1" dirty="0">
                <a:solidFill>
                  <a:schemeClr val="tx1"/>
                </a:solidFill>
                <a:latin typeface="Times New Roman" panose="02020603050405020304" pitchFamily="18" charset="0"/>
                <a:cs typeface="Times New Roman" panose="02020603050405020304" pitchFamily="18" charset="0"/>
              </a:rPr>
              <a:t>Function</a:t>
            </a:r>
            <a:r>
              <a:rPr lang="en-US" altLang="zh-CN" sz="2000" b="1" dirty="0">
                <a:latin typeface="Times New Roman" panose="02020603050405020304" pitchFamily="18" charset="0"/>
                <a:cs typeface="Times New Roman" panose="02020603050405020304" pitchFamily="18" charset="0"/>
              </a:rPr>
              <a:t>:</a:t>
            </a:r>
            <a:endParaRPr lang="zh-CN" altLang="en-US" dirty="0"/>
          </a:p>
        </p:txBody>
      </p:sp>
      <p:pic>
        <p:nvPicPr>
          <p:cNvPr id="6"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873615" y="92995"/>
            <a:ext cx="1178685" cy="1331913"/>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89241" y="2159449"/>
            <a:ext cx="5034224" cy="120032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D</a:t>
            </a:r>
            <a:r>
              <a:rPr lang="en-US" altLang="zh-CN" sz="1800" dirty="0">
                <a:latin typeface="Times New Roman" panose="02020603050405020304" pitchFamily="18" charset="0"/>
                <a:cs typeface="Times New Roman" panose="02020603050405020304" pitchFamily="18" charset="0"/>
              </a:rPr>
              <a:t>etermine and display the direction of the factors.</a:t>
            </a:r>
            <a:endParaRPr lang="en-US" altLang="zh-CN" sz="18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J</a:t>
            </a:r>
            <a:r>
              <a:rPr lang="en-US" altLang="zh-CN" sz="1800" dirty="0">
                <a:latin typeface="Times New Roman" panose="02020603050405020304" pitchFamily="18" charset="0"/>
                <a:cs typeface="Times New Roman" panose="02020603050405020304" pitchFamily="18" charset="0"/>
              </a:rPr>
              <a:t>udge the effectiveness of the factors </a:t>
            </a:r>
            <a:endParaRPr lang="en-US" altLang="zh-CN" sz="11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zh-CN" altLang="en-US" dirty="0"/>
          </a:p>
        </p:txBody>
      </p:sp>
      <p:sp>
        <p:nvSpPr>
          <p:cNvPr id="5" name="文本框 4"/>
          <p:cNvSpPr txBox="1"/>
          <p:nvPr/>
        </p:nvSpPr>
        <p:spPr>
          <a:xfrm>
            <a:off x="1097280" y="3112564"/>
            <a:ext cx="3104941" cy="369332"/>
          </a:xfrm>
          <a:prstGeom prst="rect">
            <a:avLst/>
          </a:prstGeom>
          <a:noFill/>
        </p:spPr>
        <p:txBody>
          <a:bodyPr wrap="square" rtlCol="0">
            <a:spAutoFit/>
          </a:bodyPr>
          <a:lstStyle/>
          <a:p>
            <a:r>
              <a:rPr lang="en-US" altLang="zh-CN" sz="1800" b="1" dirty="0">
                <a:latin typeface="Times New Roman" panose="02020603050405020304" pitchFamily="18" charset="0"/>
                <a:cs typeface="Times New Roman" panose="02020603050405020304" pitchFamily="18" charset="0"/>
              </a:rPr>
              <a:t>User Input Parameters:</a:t>
            </a:r>
            <a:endParaRPr lang="en-US" altLang="zh-CN" sz="1800" b="1" dirty="0">
              <a:latin typeface="Times New Roman" panose="02020603050405020304" pitchFamily="18" charset="0"/>
              <a:cs typeface="Times New Roman" panose="02020603050405020304" pitchFamily="18" charset="0"/>
            </a:endParaRPr>
          </a:p>
        </p:txBody>
      </p:sp>
      <p:sp>
        <p:nvSpPr>
          <p:cNvPr id="7" name="文本框 6"/>
          <p:cNvSpPr txBox="1"/>
          <p:nvPr/>
        </p:nvSpPr>
        <p:spPr>
          <a:xfrm>
            <a:off x="1089241" y="3498223"/>
            <a:ext cx="4833257" cy="161582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I</a:t>
            </a:r>
            <a:r>
              <a:rPr lang="en-US" altLang="zh-CN" sz="1800" dirty="0">
                <a:latin typeface="Times New Roman" panose="02020603050405020304" pitchFamily="18" charset="0"/>
                <a:cs typeface="Times New Roman" panose="02020603050405020304" pitchFamily="18" charset="0"/>
              </a:rPr>
              <a:t>nitial cashes, frequency, factors</a:t>
            </a:r>
            <a:endParaRPr lang="en-US" altLang="zh-CN" sz="18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a:t>
            </a:r>
            <a:r>
              <a:rPr lang="en-US" altLang="zh-CN" sz="1800" dirty="0">
                <a:latin typeface="Times New Roman" panose="02020603050405020304" pitchFamily="18" charset="0"/>
                <a:cs typeface="Times New Roman" panose="02020603050405020304" pitchFamily="18" charset="0"/>
              </a:rPr>
              <a:t>sset allocation method &amp; Back testing period</a:t>
            </a:r>
            <a:endParaRPr lang="en-US" altLang="zh-CN" sz="18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Factor values (multiple values)</a:t>
            </a:r>
            <a:endParaRPr lang="en-US" altLang="zh-CN" sz="1800" dirty="0">
              <a:latin typeface="Times New Roman" panose="02020603050405020304" pitchFamily="18" charset="0"/>
              <a:cs typeface="Times New Roman" panose="02020603050405020304" pitchFamily="18" charset="0"/>
            </a:endParaRPr>
          </a:p>
          <a:p>
            <a:endParaRPr lang="zh-CN" altLang="en-US" dirty="0"/>
          </a:p>
        </p:txBody>
      </p:sp>
      <p:sp>
        <p:nvSpPr>
          <p:cNvPr id="8" name="文本框 7"/>
          <p:cNvSpPr txBox="1"/>
          <p:nvPr/>
        </p:nvSpPr>
        <p:spPr>
          <a:xfrm>
            <a:off x="1089241" y="4883163"/>
            <a:ext cx="2212647" cy="369332"/>
          </a:xfrm>
          <a:prstGeom prst="rect">
            <a:avLst/>
          </a:prstGeom>
          <a:noFill/>
        </p:spPr>
        <p:txBody>
          <a:bodyPr wrap="square" rtlCol="0">
            <a:spAutoFit/>
          </a:bodyPr>
          <a:lstStyle/>
          <a:p>
            <a:r>
              <a:rPr lang="en-US" altLang="zh-CN" sz="1800" b="1" dirty="0">
                <a:latin typeface="Times New Roman" panose="02020603050405020304" pitchFamily="18" charset="0"/>
                <a:cs typeface="Times New Roman" panose="02020603050405020304" pitchFamily="18" charset="0"/>
              </a:rPr>
              <a:t>Factor Values</a:t>
            </a:r>
            <a:endParaRPr lang="en-US" altLang="zh-CN" sz="1800" b="1" dirty="0">
              <a:latin typeface="Times New Roman" panose="02020603050405020304" pitchFamily="18" charset="0"/>
              <a:cs typeface="Times New Roman" panose="02020603050405020304" pitchFamily="18" charset="0"/>
            </a:endParaRPr>
          </a:p>
        </p:txBody>
      </p:sp>
      <p:sp>
        <p:nvSpPr>
          <p:cNvPr id="9" name="文本框 8"/>
          <p:cNvSpPr txBox="1"/>
          <p:nvPr/>
        </p:nvSpPr>
        <p:spPr>
          <a:xfrm>
            <a:off x="1092256" y="5211422"/>
            <a:ext cx="2019718" cy="120032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S</a:t>
            </a:r>
            <a:r>
              <a:rPr lang="en-US" altLang="zh-CN" sz="1800" dirty="0">
                <a:latin typeface="Times New Roman" panose="02020603050405020304" pitchFamily="18" charset="0"/>
                <a:cs typeface="Times New Roman" panose="02020603050405020304" pitchFamily="18" charset="0"/>
              </a:rPr>
              <a:t>tep size: 0.1</a:t>
            </a:r>
            <a:endParaRPr lang="en-US" altLang="zh-CN" sz="18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R</a:t>
            </a:r>
            <a:r>
              <a:rPr lang="en-US" altLang="zh-CN" sz="1800" dirty="0">
                <a:latin typeface="Times New Roman" panose="02020603050405020304" pitchFamily="18" charset="0"/>
                <a:cs typeface="Times New Roman" panose="02020603050405020304" pitchFamily="18" charset="0"/>
              </a:rPr>
              <a:t>ange: 0-1</a:t>
            </a:r>
            <a:endParaRPr lang="en-US" altLang="zh-CN" sz="1800" dirty="0">
              <a:latin typeface="Times New Roman" panose="02020603050405020304" pitchFamily="18" charset="0"/>
              <a:cs typeface="Times New Roman" panose="02020603050405020304" pitchFamily="18" charset="0"/>
            </a:endParaRPr>
          </a:p>
          <a:p>
            <a:endParaRPr lang="zh-CN" altLang="en-US" dirty="0"/>
          </a:p>
        </p:txBody>
      </p:sp>
      <p:pic>
        <p:nvPicPr>
          <p:cNvPr id="10" name="图片 9"/>
          <p:cNvPicPr>
            <a:picLocks noChangeAspect="1"/>
          </p:cNvPicPr>
          <p:nvPr/>
        </p:nvPicPr>
        <p:blipFill>
          <a:blip r:embed="rId2"/>
          <a:stretch>
            <a:fillRect/>
          </a:stretch>
        </p:blipFill>
        <p:spPr>
          <a:xfrm>
            <a:off x="8245496" y="1845733"/>
            <a:ext cx="3078997" cy="4387288"/>
          </a:xfrm>
          <a:prstGeom prst="rect">
            <a:avLst/>
          </a:prstGeom>
        </p:spPr>
      </p:pic>
    </p:spTree>
  </p:cSld>
  <p:clrMapOvr>
    <a:masterClrMapping/>
  </p:clrMapOvr>
</p:sld>
</file>

<file path=ppt/tags/tag1.xml><?xml version="1.0" encoding="utf-8"?>
<p:tagLst xmlns:p="http://schemas.openxmlformats.org/presentationml/2006/main">
  <p:tag name="KSO_WPP_MARK_KEY" val="b47d4101-5d9b-4002-b460-9f42bf7ed416"/>
</p:tagLst>
</file>

<file path=ppt/theme/theme1.xml><?xml version="1.0" encoding="utf-8"?>
<a:theme xmlns:a="http://schemas.openxmlformats.org/drawingml/2006/main" name="回顾">
  <a:themeElements>
    <a:clrScheme name="回顾">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回顾">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0</TotalTime>
  <Words>8191</Words>
  <Application>WPS 演示</Application>
  <PresentationFormat>宽屏</PresentationFormat>
  <Paragraphs>278</Paragraphs>
  <Slides>42</Slides>
  <Notes>37</Notes>
  <HiddenSlides>0</HiddenSlides>
  <MMClips>4</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42</vt:i4>
      </vt:variant>
    </vt:vector>
  </HeadingPairs>
  <TitlesOfParts>
    <vt:vector size="55" baseType="lpstr">
      <vt:lpstr>Arial</vt:lpstr>
      <vt:lpstr>宋体</vt:lpstr>
      <vt:lpstr>Wingdings</vt:lpstr>
      <vt:lpstr>Calibri</vt:lpstr>
      <vt:lpstr>Times New Roman</vt:lpstr>
      <vt:lpstr>DejaVu Sans</vt:lpstr>
      <vt:lpstr>等线</vt:lpstr>
      <vt:lpstr>微软雅黑</vt:lpstr>
      <vt:lpstr>Arial Unicode MS</vt:lpstr>
      <vt:lpstr>Calibri Light</vt:lpstr>
      <vt:lpstr>PMingLiU</vt:lpstr>
      <vt:lpstr>Segoe Print</vt:lpstr>
      <vt:lpstr>回顾</vt:lpstr>
      <vt:lpstr>PowerPoint 演示文稿</vt:lpstr>
      <vt:lpstr>Project Background</vt:lpstr>
      <vt:lpstr>PowerPoint 演示文稿</vt:lpstr>
      <vt:lpstr>Project Design idea</vt:lpstr>
      <vt:lpstr>Code Framework</vt:lpstr>
      <vt:lpstr>Data Storage Framework</vt:lpstr>
      <vt:lpstr>Basic Back Testing Framework</vt:lpstr>
      <vt:lpstr>Free Combination Framework</vt:lpstr>
      <vt:lpstr>Single Factor Back Testing</vt:lpstr>
      <vt:lpstr>K-means Research Platform</vt:lpstr>
      <vt:lpstr>K-means Research Platform-Attention</vt:lpstr>
      <vt:lpstr>PowerPoint 演示文稿</vt:lpstr>
      <vt:lpstr>Suggestion Strategy Framework</vt:lpstr>
      <vt:lpstr>Factor Strategy</vt:lpstr>
      <vt:lpstr>Factor Strategy</vt:lpstr>
      <vt:lpstr>Factor Strategy</vt:lpstr>
      <vt:lpstr>Factor Strategy</vt:lpstr>
      <vt:lpstr>Factor Strategy</vt:lpstr>
      <vt:lpstr>Factor Strategy</vt:lpstr>
      <vt:lpstr>Price Strategy &amp; Market Value Strategy</vt:lpstr>
      <vt:lpstr>Price Strategy &amp; Market Value Strategy</vt:lpstr>
      <vt:lpstr>Price Strategy &amp; Market Value Strategy</vt:lpstr>
      <vt:lpstr>Asset Allocation Method</vt:lpstr>
      <vt:lpstr>Asset Allocation Method</vt:lpstr>
      <vt:lpstr>Asset Allocation Method</vt:lpstr>
      <vt:lpstr>PowerPoint 演示文稿</vt:lpstr>
      <vt:lpstr>Result-Suggestion Strategy</vt:lpstr>
      <vt:lpstr>Result-Suggestion Strategy</vt:lpstr>
      <vt:lpstr>Discussion-Suggestion Strategy</vt:lpstr>
      <vt:lpstr>Result-Single Factor Back-testing</vt:lpstr>
      <vt:lpstr>Future work</vt:lpstr>
      <vt:lpstr>Discussion-Single Factor Back-testing</vt:lpstr>
      <vt:lpstr>Result-K-means</vt:lpstr>
      <vt:lpstr>Future work</vt:lpstr>
      <vt:lpstr>Discussion-K-means</vt:lpstr>
      <vt:lpstr>PowerPoint 演示文稿</vt:lpstr>
      <vt:lpstr>Conclusion</vt:lpstr>
      <vt:lpstr>PowerPoint 演示文稿</vt:lpstr>
      <vt:lpstr>Result-Free Combination Strategy</vt:lpstr>
      <vt:lpstr>PowerPoint 演示文稿</vt:lpstr>
      <vt:lpstr>Discussion-Free Combination Strategy</vt:lpstr>
      <vt:lpstr>Result-Check Price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Implementation  Quantitative Transaction System</dc:title>
  <dc:creator>gao hongquan</dc:creator>
  <cp:lastModifiedBy>潘敏</cp:lastModifiedBy>
  <cp:revision>79</cp:revision>
  <dcterms:created xsi:type="dcterms:W3CDTF">2023-06-24T07:16:00Z</dcterms:created>
  <dcterms:modified xsi:type="dcterms:W3CDTF">2023-06-26T13:34:11Z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F96CFEC9B2C8446095B7B06706607046_13</vt:lpwstr>
  </property>
</Properties>
</file>

<file path=docProps/thumbnail.jpeg>
</file>